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Montserrat"/>
      <p:regular r:id="rId39"/>
      <p:bold r:id="rId40"/>
      <p:italic r:id="rId41"/>
      <p:boldItalic r:id="rId42"/>
    </p:embeddedFont>
    <p:embeddedFont>
      <p:font typeface="Lat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fntdata"/><Relationship Id="rId20" Type="http://schemas.openxmlformats.org/officeDocument/2006/relationships/slide" Target="slides/slide15.xml"/><Relationship Id="rId42" Type="http://schemas.openxmlformats.org/officeDocument/2006/relationships/font" Target="fonts/Montserrat-boldItalic.fntdata"/><Relationship Id="rId41" Type="http://schemas.openxmlformats.org/officeDocument/2006/relationships/font" Target="fonts/Montserrat-italic.fntdata"/><Relationship Id="rId22" Type="http://schemas.openxmlformats.org/officeDocument/2006/relationships/slide" Target="slides/slide17.xml"/><Relationship Id="rId44" Type="http://schemas.openxmlformats.org/officeDocument/2006/relationships/font" Target="fonts/Lato-bold.fntdata"/><Relationship Id="rId21" Type="http://schemas.openxmlformats.org/officeDocument/2006/relationships/slide" Target="slides/slide16.xml"/><Relationship Id="rId43" Type="http://schemas.openxmlformats.org/officeDocument/2006/relationships/font" Target="fonts/Lato-regular.fntdata"/><Relationship Id="rId24" Type="http://schemas.openxmlformats.org/officeDocument/2006/relationships/slide" Target="slides/slide19.xml"/><Relationship Id="rId46" Type="http://schemas.openxmlformats.org/officeDocument/2006/relationships/font" Target="fonts/Lato-boldItalic.fntdata"/><Relationship Id="rId23" Type="http://schemas.openxmlformats.org/officeDocument/2006/relationships/slide" Target="slides/slide18.xml"/><Relationship Id="rId45"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Montserrat-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7cab01aa41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7cab01aa4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7cab01aa41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7cab01aa4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Notes</a:t>
            </a:r>
            <a:r>
              <a:rPr lang="en-GB"/>
              <a:t> l’utilisation de l’option –global qui indique que cette identité doit être utilisée pour tous les dépôts et tous les commits que vous ferez avec cette instance de Git. Il est possible de renseigner une identité pour un seul dépot en particulier. Pour le faire, exécuter ces commandes sans l’option global en étant dans le dossier ou se trouve le dépôt.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7cab01aa41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7cab01aa41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Même remarque pour –global</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7cab01aa41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7cab01aa41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Même remarque pour –global</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7cab01aa4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7cab01aa4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Même remarque pour –global</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7cab01aa41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7cab01aa41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7cab01aa41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27cab01aa41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7cab01aa41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7cab01aa41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7cab01aa41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7cab01aa41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7cab01aa41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7cab01aa41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7cab01aa41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7cab01aa41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7cab01aa41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7cab01aa41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7cab01aa41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7cab01aa41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7cab01aa41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7cab01aa41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7cab01aa41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7cab01aa41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7cab01aa41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27cab01aa41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7cab01aa41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7cab01aa41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7cab01aa41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7cab01aa41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7cab01aa41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7cab01aa41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27cab01aa41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27cab01aa41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7cab01aa41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27cab01aa41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7cab01aa41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7cab01aa41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36dcb11e214a935d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36dcb11e214a935d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6dcb11e214a935d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36dcb11e214a935d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7cab01aa4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7cab01aa4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6dcb11e214a935d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6dcb11e214a935d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7cab01aa41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7cab01aa41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7cab01aa4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7cab01aa4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7cab01aa41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7cab01aa4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hyperlink" Target="mailto:git@github.com" TargetMode="Externa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7.pn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7.png"/><Relationship Id="rId4"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7.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20950" y="374475"/>
            <a:ext cx="5413500" cy="27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Gérer les versions d’un code source : Installer et configurer Git</a:t>
            </a:r>
            <a:endParaRPr/>
          </a:p>
        </p:txBody>
      </p:sp>
      <p:sp>
        <p:nvSpPr>
          <p:cNvPr id="229" name="Google Shape;229;p17"/>
          <p:cNvSpPr txBox="1"/>
          <p:nvPr/>
        </p:nvSpPr>
        <p:spPr>
          <a:xfrm>
            <a:off x="4950325" y="3700050"/>
            <a:ext cx="3771300" cy="54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GB">
                <a:solidFill>
                  <a:schemeClr val="lt1"/>
                </a:solidFill>
                <a:latin typeface="Lato"/>
                <a:ea typeface="Lato"/>
                <a:cs typeface="Lato"/>
                <a:sym typeface="Lato"/>
              </a:rPr>
              <a:t>Valery MELOU</a:t>
            </a:r>
            <a:endParaRPr b="1">
              <a:solidFill>
                <a:schemeClr val="lt1"/>
              </a:solidFill>
              <a:latin typeface="Lato"/>
              <a:ea typeface="Lato"/>
              <a:cs typeface="Lato"/>
              <a:sym typeface="Lato"/>
            </a:endParaRPr>
          </a:p>
          <a:p>
            <a:pPr indent="0" lvl="0" marL="0" rtl="0" algn="r">
              <a:spcBef>
                <a:spcPts val="0"/>
              </a:spcBef>
              <a:spcAft>
                <a:spcPts val="0"/>
              </a:spcAft>
              <a:buNone/>
            </a:pPr>
            <a:r>
              <a:rPr i="1" lang="en-GB">
                <a:solidFill>
                  <a:schemeClr val="lt1"/>
                </a:solidFill>
                <a:latin typeface="Lato"/>
                <a:ea typeface="Lato"/>
                <a:cs typeface="Lato"/>
                <a:sym typeface="Lato"/>
              </a:rPr>
              <a:t>Digital Consultant | Web Developer</a:t>
            </a:r>
            <a:endParaRPr i="1">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6"/>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Configuration de Git</a:t>
            </a:r>
            <a:endParaRPr/>
          </a:p>
        </p:txBody>
      </p:sp>
      <p:sp>
        <p:nvSpPr>
          <p:cNvPr id="306" name="Google Shape;306;p26"/>
          <p:cNvSpPr txBox="1"/>
          <p:nvPr>
            <p:ph idx="1" type="body"/>
          </p:nvPr>
        </p:nvSpPr>
        <p:spPr>
          <a:xfrm>
            <a:off x="1297500" y="1567550"/>
            <a:ext cx="5609700" cy="26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Une fois Git installé, il est recommandé de le configurer pour une meilleure utilisation.</a:t>
            </a:r>
            <a:endParaRPr sz="1400"/>
          </a:p>
          <a:p>
            <a:pPr indent="0" lvl="0" marL="0" rtl="0" algn="l">
              <a:spcBef>
                <a:spcPts val="1600"/>
              </a:spcBef>
              <a:spcAft>
                <a:spcPts val="1600"/>
              </a:spcAft>
              <a:buNone/>
            </a:pPr>
            <a:r>
              <a:rPr lang="en-GB" sz="1400"/>
              <a:t>Vous pouvez notamment configurer votre identité, votre editeur (pour les messages de commits) et le nom de votre branche par défaut.</a:t>
            </a:r>
            <a:endParaRPr sz="1400"/>
          </a:p>
        </p:txBody>
      </p:sp>
      <p:pic>
        <p:nvPicPr>
          <p:cNvPr id="307" name="Google Shape;307;p26"/>
          <p:cNvPicPr preferRelativeResize="0"/>
          <p:nvPr/>
        </p:nvPicPr>
        <p:blipFill rotWithShape="1">
          <a:blip r:embed="rId3">
            <a:alphaModFix/>
          </a:blip>
          <a:srcRect b="0" l="12473" r="12473" t="0"/>
          <a:stretch/>
        </p:blipFill>
        <p:spPr>
          <a:xfrm rot="10800000">
            <a:off x="6238025" y="7367"/>
            <a:ext cx="2898000" cy="2691600"/>
          </a:xfrm>
          <a:prstGeom prst="rtTriangl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7"/>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Configuration de Git</a:t>
            </a:r>
            <a:endParaRPr/>
          </a:p>
        </p:txBody>
      </p:sp>
      <p:sp>
        <p:nvSpPr>
          <p:cNvPr id="313" name="Google Shape;313;p27"/>
          <p:cNvSpPr txBox="1"/>
          <p:nvPr>
            <p:ph idx="1" type="body"/>
          </p:nvPr>
        </p:nvSpPr>
        <p:spPr>
          <a:xfrm>
            <a:off x="1297500" y="1567550"/>
            <a:ext cx="5609700" cy="43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400"/>
              <a:t>Identité</a:t>
            </a:r>
            <a:endParaRPr b="1" sz="1400"/>
          </a:p>
        </p:txBody>
      </p:sp>
      <p:sp>
        <p:nvSpPr>
          <p:cNvPr id="314" name="Google Shape;314;p27"/>
          <p:cNvSpPr txBox="1"/>
          <p:nvPr/>
        </p:nvSpPr>
        <p:spPr>
          <a:xfrm>
            <a:off x="1317250" y="2120925"/>
            <a:ext cx="5389500" cy="27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La première chose à faire après avoir installé Git c’est de configurer votre identité (nom d’utilisateur et adresse email) car Git utilise ces informations lors de chaque commit.</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Pour le faire, exécutez les commandes ci-dessous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b="1" lang="en-GB">
                <a:solidFill>
                  <a:schemeClr val="dk1"/>
                </a:solidFill>
                <a:highlight>
                  <a:schemeClr val="lt1"/>
                </a:highlight>
                <a:latin typeface="Lato"/>
                <a:ea typeface="Lato"/>
                <a:cs typeface="Lato"/>
                <a:sym typeface="Lato"/>
              </a:rPr>
              <a:t>$ git config --global user.name "Valery Melou"    </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rPr b="1" lang="en-GB">
                <a:solidFill>
                  <a:schemeClr val="dk1"/>
                </a:solidFill>
                <a:highlight>
                  <a:schemeClr val="lt1"/>
                </a:highlight>
                <a:latin typeface="Lato"/>
                <a:ea typeface="Lato"/>
                <a:cs typeface="Lato"/>
                <a:sym typeface="Lato"/>
              </a:rPr>
              <a:t>$ git config --global user.email me@valerymelou.com</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a:solidFill>
                <a:schemeClr val="lt2"/>
              </a:solidFill>
              <a:highlight>
                <a:schemeClr val="dk1"/>
              </a:highlight>
              <a:latin typeface="Lato"/>
              <a:ea typeface="Lato"/>
              <a:cs typeface="Lato"/>
              <a:sym typeface="Lato"/>
            </a:endParaRPr>
          </a:p>
        </p:txBody>
      </p:sp>
      <p:pic>
        <p:nvPicPr>
          <p:cNvPr id="315" name="Google Shape;315;p27"/>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8"/>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Configuration de Git</a:t>
            </a:r>
            <a:endParaRPr/>
          </a:p>
        </p:txBody>
      </p:sp>
      <p:sp>
        <p:nvSpPr>
          <p:cNvPr id="321" name="Google Shape;321;p28"/>
          <p:cNvSpPr txBox="1"/>
          <p:nvPr>
            <p:ph idx="1" type="body"/>
          </p:nvPr>
        </p:nvSpPr>
        <p:spPr>
          <a:xfrm>
            <a:off x="1297500" y="1567550"/>
            <a:ext cx="5609700" cy="43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400"/>
              <a:t>Editeur</a:t>
            </a:r>
            <a:endParaRPr b="1" sz="1400"/>
          </a:p>
        </p:txBody>
      </p:sp>
      <p:sp>
        <p:nvSpPr>
          <p:cNvPr id="322" name="Google Shape;322;p28"/>
          <p:cNvSpPr txBox="1"/>
          <p:nvPr/>
        </p:nvSpPr>
        <p:spPr>
          <a:xfrm>
            <a:off x="1317250" y="2120925"/>
            <a:ext cx="5389500" cy="27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Vous pouvez aussi configurer l'éditeur de texte par défaut qui sera utilisé lorsque Git aura besoin que vous saisissiez un message pour un commit.</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S'il n'est pas configuré, Git utilise l'éditeur par défaut de votre système.</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Pour le configurer, exécutez la commande ci-dessous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b="1" lang="en-GB">
                <a:solidFill>
                  <a:schemeClr val="dk1"/>
                </a:solidFill>
                <a:highlight>
                  <a:schemeClr val="lt1"/>
                </a:highlight>
                <a:latin typeface="Lato"/>
                <a:ea typeface="Lato"/>
                <a:cs typeface="Lato"/>
                <a:sym typeface="Lato"/>
              </a:rPr>
              <a:t>$ git config --global core.editor vim</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a:solidFill>
                <a:schemeClr val="lt2"/>
              </a:solidFill>
              <a:highlight>
                <a:schemeClr val="dk1"/>
              </a:highlight>
              <a:latin typeface="Lato"/>
              <a:ea typeface="Lato"/>
              <a:cs typeface="Lato"/>
              <a:sym typeface="Lato"/>
            </a:endParaRPr>
          </a:p>
        </p:txBody>
      </p:sp>
      <p:pic>
        <p:nvPicPr>
          <p:cNvPr id="323" name="Google Shape;323;p28"/>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9"/>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Configuration de Git</a:t>
            </a:r>
            <a:endParaRPr/>
          </a:p>
        </p:txBody>
      </p:sp>
      <p:sp>
        <p:nvSpPr>
          <p:cNvPr id="329" name="Google Shape;329;p29"/>
          <p:cNvSpPr txBox="1"/>
          <p:nvPr>
            <p:ph idx="1" type="body"/>
          </p:nvPr>
        </p:nvSpPr>
        <p:spPr>
          <a:xfrm>
            <a:off x="1297500" y="1567550"/>
            <a:ext cx="5609700" cy="43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400"/>
              <a:t>Branche par défaut</a:t>
            </a:r>
            <a:endParaRPr b="1" sz="1400"/>
          </a:p>
        </p:txBody>
      </p:sp>
      <p:sp>
        <p:nvSpPr>
          <p:cNvPr id="330" name="Google Shape;330;p29"/>
          <p:cNvSpPr txBox="1"/>
          <p:nvPr/>
        </p:nvSpPr>
        <p:spPr>
          <a:xfrm>
            <a:off x="1317250" y="2120925"/>
            <a:ext cx="5389500" cy="27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Par défaut, Git créera une branche appelée master lorsque vous créerez un nouveau dépôt avec </a:t>
            </a:r>
            <a:r>
              <a:rPr lang="en-GB">
                <a:solidFill>
                  <a:schemeClr val="dk1"/>
                </a:solidFill>
                <a:highlight>
                  <a:schemeClr val="lt1"/>
                </a:highlight>
                <a:latin typeface="Lato"/>
                <a:ea typeface="Lato"/>
                <a:cs typeface="Lato"/>
                <a:sym typeface="Lato"/>
              </a:rPr>
              <a:t>git init</a:t>
            </a:r>
            <a:r>
              <a:rPr lang="en-GB">
                <a:solidFill>
                  <a:schemeClr val="lt1"/>
                </a:solidFill>
                <a:latin typeface="Lato"/>
                <a:ea typeface="Lato"/>
                <a:cs typeface="Lato"/>
                <a:sym typeface="Lato"/>
              </a:rPr>
              <a:t>.</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À partir de la version 2.28 de Git, vous pouvez définir un nom différent pour la branche initiale.</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Pour définir un nom différent pour la branche initiale, exécutez la commande ci-dessous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b="1" lang="en-GB">
                <a:solidFill>
                  <a:schemeClr val="dk1"/>
                </a:solidFill>
                <a:highlight>
                  <a:schemeClr val="lt1"/>
                </a:highlight>
                <a:latin typeface="Lato"/>
                <a:ea typeface="Lato"/>
                <a:cs typeface="Lato"/>
                <a:sym typeface="Lato"/>
              </a:rPr>
              <a:t>$ git config --global init.defaultBranch main</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a:solidFill>
                <a:schemeClr val="lt2"/>
              </a:solidFill>
              <a:highlight>
                <a:schemeClr val="dk1"/>
              </a:highlight>
              <a:latin typeface="Lato"/>
              <a:ea typeface="Lato"/>
              <a:cs typeface="Lato"/>
              <a:sym typeface="Lato"/>
            </a:endParaRPr>
          </a:p>
        </p:txBody>
      </p:sp>
      <p:pic>
        <p:nvPicPr>
          <p:cNvPr id="331" name="Google Shape;331;p29"/>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0"/>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Configuration de Git</a:t>
            </a:r>
            <a:endParaRPr/>
          </a:p>
        </p:txBody>
      </p:sp>
      <p:sp>
        <p:nvSpPr>
          <p:cNvPr id="337" name="Google Shape;337;p30"/>
          <p:cNvSpPr txBox="1"/>
          <p:nvPr>
            <p:ph idx="1" type="body"/>
          </p:nvPr>
        </p:nvSpPr>
        <p:spPr>
          <a:xfrm>
            <a:off x="1297500" y="1567550"/>
            <a:ext cx="5609700" cy="43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400"/>
              <a:t>Consultez votre configuration Git</a:t>
            </a:r>
            <a:endParaRPr b="1" sz="1400"/>
          </a:p>
        </p:txBody>
      </p:sp>
      <p:sp>
        <p:nvSpPr>
          <p:cNvPr id="338" name="Google Shape;338;p30"/>
          <p:cNvSpPr txBox="1"/>
          <p:nvPr/>
        </p:nvSpPr>
        <p:spPr>
          <a:xfrm>
            <a:off x="1317250" y="2120925"/>
            <a:ext cx="5389500" cy="27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Il est possible de lister toutes les configurations de votre environnement Git grâce à la commande </a:t>
            </a:r>
            <a:r>
              <a:rPr lang="en-GB">
                <a:solidFill>
                  <a:schemeClr val="dk1"/>
                </a:solidFill>
                <a:highlight>
                  <a:schemeClr val="lt1"/>
                </a:highlight>
                <a:latin typeface="Lato"/>
                <a:ea typeface="Lato"/>
                <a:cs typeface="Lato"/>
                <a:sym typeface="Lato"/>
              </a:rPr>
              <a:t>git config –list</a:t>
            </a:r>
            <a:r>
              <a:rPr lang="en-GB">
                <a:solidFill>
                  <a:schemeClr val="lt1"/>
                </a:solidFill>
                <a:latin typeface="Lato"/>
                <a:ea typeface="Lato"/>
                <a:cs typeface="Lato"/>
                <a:sym typeface="Lato"/>
              </a:rPr>
              <a:t>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dk1"/>
                </a:solidFill>
                <a:highlight>
                  <a:schemeClr val="lt1"/>
                </a:highlight>
                <a:latin typeface="Lato"/>
                <a:ea typeface="Lato"/>
                <a:cs typeface="Lato"/>
                <a:sym typeface="Lato"/>
              </a:rPr>
              <a:t>$ git config --list</a:t>
            </a:r>
            <a:endParaRPr>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rPr lang="en-GB">
                <a:solidFill>
                  <a:schemeClr val="dk1"/>
                </a:solidFill>
                <a:highlight>
                  <a:schemeClr val="lt1"/>
                </a:highlight>
                <a:latin typeface="Lato"/>
                <a:ea typeface="Lato"/>
                <a:cs typeface="Lato"/>
                <a:sym typeface="Lato"/>
              </a:rPr>
              <a:t>user.name=John Doe</a:t>
            </a:r>
            <a:endParaRPr>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rPr lang="en-GB">
                <a:solidFill>
                  <a:schemeClr val="dk1"/>
                </a:solidFill>
                <a:highlight>
                  <a:schemeClr val="lt1"/>
                </a:highlight>
                <a:latin typeface="Lato"/>
                <a:ea typeface="Lato"/>
                <a:cs typeface="Lato"/>
                <a:sym typeface="Lato"/>
              </a:rPr>
              <a:t>user.email=johndoe@example.com</a:t>
            </a:r>
            <a:endParaRPr>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rPr lang="en-GB">
                <a:solidFill>
                  <a:schemeClr val="dk1"/>
                </a:solidFill>
                <a:highlight>
                  <a:schemeClr val="lt1"/>
                </a:highlight>
                <a:latin typeface="Lato"/>
                <a:ea typeface="Lato"/>
                <a:cs typeface="Lato"/>
                <a:sym typeface="Lato"/>
              </a:rPr>
              <a:t>color.status=auto</a:t>
            </a:r>
            <a:endParaRPr>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rPr lang="en-GB">
                <a:solidFill>
                  <a:schemeClr val="dk1"/>
                </a:solidFill>
                <a:highlight>
                  <a:schemeClr val="lt1"/>
                </a:highlight>
                <a:latin typeface="Lato"/>
                <a:ea typeface="Lato"/>
                <a:cs typeface="Lato"/>
                <a:sym typeface="Lato"/>
              </a:rPr>
              <a:t>color.branch=auto</a:t>
            </a:r>
            <a:endParaRPr>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rPr lang="en-GB">
                <a:solidFill>
                  <a:schemeClr val="dk1"/>
                </a:solidFill>
                <a:highlight>
                  <a:schemeClr val="lt1"/>
                </a:highlight>
                <a:latin typeface="Lato"/>
                <a:ea typeface="Lato"/>
                <a:cs typeface="Lato"/>
                <a:sym typeface="Lato"/>
              </a:rPr>
              <a:t>color.interactive=auto</a:t>
            </a:r>
            <a:endParaRPr>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rPr lang="en-GB">
                <a:solidFill>
                  <a:schemeClr val="dk1"/>
                </a:solidFill>
                <a:highlight>
                  <a:schemeClr val="lt1"/>
                </a:highlight>
                <a:latin typeface="Lato"/>
                <a:ea typeface="Lato"/>
                <a:cs typeface="Lato"/>
                <a:sym typeface="Lato"/>
              </a:rPr>
              <a:t>color.diff=auto</a:t>
            </a:r>
            <a:endParaRPr>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rPr lang="en-GB">
                <a:solidFill>
                  <a:schemeClr val="dk1"/>
                </a:solidFill>
                <a:highlight>
                  <a:schemeClr val="lt1"/>
                </a:highlight>
                <a:latin typeface="Lato"/>
                <a:ea typeface="Lato"/>
                <a:cs typeface="Lato"/>
                <a:sym typeface="Lato"/>
              </a:rPr>
              <a:t>...</a:t>
            </a:r>
            <a:endParaRPr>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a:solidFill>
                <a:schemeClr val="lt2"/>
              </a:solidFill>
              <a:highlight>
                <a:schemeClr val="dk1"/>
              </a:highlight>
              <a:latin typeface="Lato"/>
              <a:ea typeface="Lato"/>
              <a:cs typeface="Lato"/>
              <a:sym typeface="Lato"/>
            </a:endParaRPr>
          </a:p>
        </p:txBody>
      </p:sp>
      <p:pic>
        <p:nvPicPr>
          <p:cNvPr id="339" name="Google Shape;339;p30"/>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31"/>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Débuter avec Git : Initialiser un dépôt Git</a:t>
            </a:r>
            <a:endParaRPr/>
          </a:p>
        </p:txBody>
      </p:sp>
      <p:pic>
        <p:nvPicPr>
          <p:cNvPr id="345" name="Google Shape;345;p31"/>
          <p:cNvPicPr preferRelativeResize="0"/>
          <p:nvPr/>
        </p:nvPicPr>
        <p:blipFill rotWithShape="1">
          <a:blip r:embed="rId3">
            <a:alphaModFix/>
          </a:blip>
          <a:srcRect b="0" l="12473" r="12473" t="0"/>
          <a:stretch/>
        </p:blipFill>
        <p:spPr>
          <a:xfrm rot="10800000">
            <a:off x="6238025" y="7367"/>
            <a:ext cx="2898000" cy="2691600"/>
          </a:xfrm>
          <a:prstGeom prst="rtTriangle">
            <a:avLst/>
          </a:prstGeom>
          <a:noFill/>
          <a:ln>
            <a:noFill/>
          </a:ln>
        </p:spPr>
      </p:pic>
      <p:sp>
        <p:nvSpPr>
          <p:cNvPr id="346" name="Google Shape;346;p31"/>
          <p:cNvSpPr txBox="1"/>
          <p:nvPr>
            <p:ph idx="1" type="body"/>
          </p:nvPr>
        </p:nvSpPr>
        <p:spPr>
          <a:xfrm>
            <a:off x="1297500" y="2024750"/>
            <a:ext cx="5609700" cy="202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Un dépôt Git est un stockage virtuel de votre projet. Il vous permet de sauvegarder des versions de votre code, auxquelles vous pouvez accéder en cas de besoin.</a:t>
            </a:r>
            <a:endParaRPr sz="1400"/>
          </a:p>
          <a:p>
            <a:pPr indent="0" lvl="0" marL="0" rtl="0" algn="l">
              <a:spcBef>
                <a:spcPts val="1600"/>
              </a:spcBef>
              <a:spcAft>
                <a:spcPts val="1600"/>
              </a:spcAft>
              <a:buNone/>
            </a:pPr>
            <a:r>
              <a:rPr lang="en-GB" sz="1400"/>
              <a:t>Vous pouvez initialiser un dépôt Git avec </a:t>
            </a:r>
            <a:r>
              <a:rPr lang="en-GB" sz="1400">
                <a:solidFill>
                  <a:schemeClr val="dk1"/>
                </a:solidFill>
                <a:highlight>
                  <a:schemeClr val="lt1"/>
                </a:highlight>
              </a:rPr>
              <a:t>git init</a:t>
            </a:r>
            <a:r>
              <a:rPr lang="en-GB" sz="1400"/>
              <a:t> ou </a:t>
            </a:r>
            <a:r>
              <a:rPr lang="en-GB" sz="1400">
                <a:solidFill>
                  <a:schemeClr val="dk1"/>
                </a:solidFill>
                <a:highlight>
                  <a:schemeClr val="lt1"/>
                </a:highlight>
              </a:rPr>
              <a:t>git clone</a:t>
            </a:r>
            <a:r>
              <a:rPr lang="en-GB" sz="1400"/>
              <a:t>:</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2"/>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Débuter avec Git : Initialiser un dépôt Git</a:t>
            </a:r>
            <a:endParaRPr/>
          </a:p>
        </p:txBody>
      </p:sp>
      <p:sp>
        <p:nvSpPr>
          <p:cNvPr id="352" name="Google Shape;352;p32"/>
          <p:cNvSpPr txBox="1"/>
          <p:nvPr>
            <p:ph idx="1" type="body"/>
          </p:nvPr>
        </p:nvSpPr>
        <p:spPr>
          <a:xfrm>
            <a:off x="1297500" y="2024750"/>
            <a:ext cx="5609700" cy="202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chemeClr val="dk1"/>
                </a:solidFill>
                <a:highlight>
                  <a:schemeClr val="lt1"/>
                </a:highlight>
              </a:rPr>
              <a:t>$ git init</a:t>
            </a:r>
            <a:r>
              <a:rPr b="1" lang="en-GB" sz="1400"/>
              <a:t> </a:t>
            </a:r>
            <a:endParaRPr b="1" sz="1400"/>
          </a:p>
          <a:p>
            <a:pPr indent="0" lvl="0" marL="0" rtl="0" algn="l">
              <a:spcBef>
                <a:spcPts val="1600"/>
              </a:spcBef>
              <a:spcAft>
                <a:spcPts val="0"/>
              </a:spcAft>
              <a:buNone/>
            </a:pPr>
            <a:r>
              <a:rPr lang="en-GB" sz="1400"/>
              <a:t>Crée un nouveau dépôt Git dans le dossier courant. Les dépôts Git sont reconnaissables grâce au dossier .git qui se trouve généralement à la racine du projet.</a:t>
            </a:r>
            <a:endParaRPr sz="1400"/>
          </a:p>
          <a:p>
            <a:pPr indent="0" lvl="0" marL="0" rtl="0" algn="l">
              <a:spcBef>
                <a:spcPts val="1600"/>
              </a:spcBef>
              <a:spcAft>
                <a:spcPts val="1600"/>
              </a:spcAft>
              <a:buNone/>
            </a:pPr>
            <a:r>
              <a:rPr lang="en-GB" sz="1400"/>
              <a:t>Le dossier .git contient la configuration et l’historique de Git pour le projet. </a:t>
            </a:r>
            <a:endParaRPr sz="1400"/>
          </a:p>
        </p:txBody>
      </p:sp>
      <p:pic>
        <p:nvPicPr>
          <p:cNvPr id="353" name="Google Shape;353;p32"/>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3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Débuter avec Git : Initialiser un dépôt Git</a:t>
            </a:r>
            <a:endParaRPr/>
          </a:p>
        </p:txBody>
      </p:sp>
      <p:sp>
        <p:nvSpPr>
          <p:cNvPr id="359" name="Google Shape;359;p33"/>
          <p:cNvSpPr txBox="1"/>
          <p:nvPr>
            <p:ph idx="1" type="body"/>
          </p:nvPr>
        </p:nvSpPr>
        <p:spPr>
          <a:xfrm>
            <a:off x="1297500" y="2024750"/>
            <a:ext cx="5609700" cy="202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chemeClr val="dk1"/>
                </a:solidFill>
                <a:highlight>
                  <a:schemeClr val="lt1"/>
                </a:highlight>
              </a:rPr>
              <a:t>$ git init nouveau-projet</a:t>
            </a:r>
            <a:r>
              <a:rPr b="1" lang="en-GB" sz="1400"/>
              <a:t> </a:t>
            </a:r>
            <a:endParaRPr b="1" sz="1400"/>
          </a:p>
          <a:p>
            <a:pPr indent="0" lvl="0" marL="0" rtl="0" algn="l">
              <a:spcBef>
                <a:spcPts val="1600"/>
              </a:spcBef>
              <a:spcAft>
                <a:spcPts val="0"/>
              </a:spcAft>
              <a:buNone/>
            </a:pPr>
            <a:r>
              <a:rPr lang="en-GB" sz="1400"/>
              <a:t>Il est possible de spécifier le nom du dossier où le dépôt Git sera crée. </a:t>
            </a:r>
            <a:endParaRPr sz="1400"/>
          </a:p>
          <a:p>
            <a:pPr indent="0" lvl="0" marL="0" rtl="0" algn="l">
              <a:spcBef>
                <a:spcPts val="1600"/>
              </a:spcBef>
              <a:spcAft>
                <a:spcPts val="0"/>
              </a:spcAft>
              <a:buNone/>
            </a:pPr>
            <a:r>
              <a:rPr lang="en-GB" sz="1400"/>
              <a:t>Si ce dossier n’existe pas il sera crée.</a:t>
            </a:r>
            <a:endParaRPr sz="1400"/>
          </a:p>
          <a:p>
            <a:pPr indent="0" lvl="0" marL="0" rtl="0" algn="l">
              <a:spcBef>
                <a:spcPts val="1600"/>
              </a:spcBef>
              <a:spcAft>
                <a:spcPts val="1600"/>
              </a:spcAft>
              <a:buNone/>
            </a:pPr>
            <a:r>
              <a:rPr lang="en-GB" sz="1400"/>
              <a:t>Le dossier .git sera donc crée dans ce dossier. </a:t>
            </a:r>
            <a:endParaRPr sz="1400"/>
          </a:p>
        </p:txBody>
      </p:sp>
      <p:pic>
        <p:nvPicPr>
          <p:cNvPr id="360" name="Google Shape;360;p33"/>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3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Débuter avec Git : Initialiser un dépôt Git</a:t>
            </a:r>
            <a:endParaRPr/>
          </a:p>
        </p:txBody>
      </p:sp>
      <p:sp>
        <p:nvSpPr>
          <p:cNvPr id="366" name="Google Shape;366;p34"/>
          <p:cNvSpPr txBox="1"/>
          <p:nvPr>
            <p:ph idx="1" type="body"/>
          </p:nvPr>
        </p:nvSpPr>
        <p:spPr>
          <a:xfrm>
            <a:off x="1297500" y="2024750"/>
            <a:ext cx="5609700" cy="311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chemeClr val="dk1"/>
                </a:solidFill>
                <a:highlight>
                  <a:schemeClr val="lt1"/>
                </a:highlight>
              </a:rPr>
              <a:t>$ git clone git@github.com:valerymelou/introduction-to-git.git </a:t>
            </a:r>
            <a:r>
              <a:rPr b="1" lang="en-GB" sz="1400"/>
              <a:t> </a:t>
            </a:r>
            <a:endParaRPr b="1" sz="1400"/>
          </a:p>
          <a:p>
            <a:pPr indent="0" lvl="0" marL="0" rtl="0" algn="l">
              <a:spcBef>
                <a:spcPts val="1600"/>
              </a:spcBef>
              <a:spcAft>
                <a:spcPts val="0"/>
              </a:spcAft>
              <a:buNone/>
            </a:pPr>
            <a:r>
              <a:rPr lang="en-GB" sz="1400"/>
              <a:t>Crér une copie locale d’un dépôt central Git dans un dossier appelé ‘</a:t>
            </a:r>
            <a:r>
              <a:rPr i="1" lang="en-GB" sz="1400"/>
              <a:t>introduction-to-git</a:t>
            </a:r>
            <a:r>
              <a:rPr lang="en-GB" sz="1400"/>
              <a:t>’  en utilisant le protocole SSH.</a:t>
            </a:r>
            <a:endParaRPr sz="1400"/>
          </a:p>
          <a:p>
            <a:pPr indent="0" lvl="0" marL="0" rtl="0" algn="l">
              <a:spcBef>
                <a:spcPts val="1600"/>
              </a:spcBef>
              <a:spcAft>
                <a:spcPts val="0"/>
              </a:spcAft>
              <a:buNone/>
            </a:pPr>
            <a:r>
              <a:rPr lang="en-GB" sz="1400"/>
              <a:t>Cette commande crée une copie du dépot central et pointe le dépot local vers le central afin de pouvoir envoyer et recevoir les modifications.</a:t>
            </a:r>
            <a:endParaRPr sz="1400"/>
          </a:p>
          <a:p>
            <a:pPr indent="0" lvl="0" marL="0" rtl="0" algn="l">
              <a:spcBef>
                <a:spcPts val="1600"/>
              </a:spcBef>
              <a:spcAft>
                <a:spcPts val="0"/>
              </a:spcAft>
              <a:buNone/>
            </a:pPr>
            <a:r>
              <a:rPr lang="en-GB" sz="1400"/>
              <a:t>Il vous sera éventuellement demandé une clé SSH pour pouvoir cloner le dépôt de cette manière, mais nous verons comment configurer cela dans les leçons suivantes.</a:t>
            </a:r>
            <a:endParaRPr sz="1400"/>
          </a:p>
          <a:p>
            <a:pPr indent="0" lvl="0" marL="0" rtl="0" algn="l">
              <a:spcBef>
                <a:spcPts val="1600"/>
              </a:spcBef>
              <a:spcAft>
                <a:spcPts val="1600"/>
              </a:spcAft>
              <a:buNone/>
            </a:pPr>
            <a:r>
              <a:t/>
            </a:r>
            <a:endParaRPr sz="1400"/>
          </a:p>
        </p:txBody>
      </p:sp>
      <p:pic>
        <p:nvPicPr>
          <p:cNvPr id="367" name="Google Shape;367;p34"/>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5"/>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Débuter avec Git : Initialiser un dépôt Git</a:t>
            </a:r>
            <a:endParaRPr/>
          </a:p>
        </p:txBody>
      </p:sp>
      <p:sp>
        <p:nvSpPr>
          <p:cNvPr id="373" name="Google Shape;373;p35"/>
          <p:cNvSpPr txBox="1"/>
          <p:nvPr>
            <p:ph idx="1" type="body"/>
          </p:nvPr>
        </p:nvSpPr>
        <p:spPr>
          <a:xfrm>
            <a:off x="1297500" y="2024750"/>
            <a:ext cx="6315300" cy="202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chemeClr val="dk1"/>
                </a:solidFill>
                <a:highlight>
                  <a:schemeClr val="lt1"/>
                </a:highlight>
              </a:rPr>
              <a:t>$ git clone </a:t>
            </a:r>
            <a:r>
              <a:rPr b="1" lang="en-GB" sz="1400" u="sng">
                <a:solidFill>
                  <a:schemeClr val="hlink"/>
                </a:solidFill>
                <a:highlight>
                  <a:schemeClr val="lt1"/>
                </a:highlight>
                <a:hlinkClick r:id="rId3"/>
              </a:rPr>
              <a:t>git@github.com</a:t>
            </a:r>
            <a:r>
              <a:rPr b="1" lang="en-GB" sz="1400">
                <a:solidFill>
                  <a:schemeClr val="dk1"/>
                </a:solidFill>
                <a:highlight>
                  <a:schemeClr val="lt1"/>
                </a:highlight>
              </a:rPr>
              <a:t>:valerymelou/introduction-to-git.git projet </a:t>
            </a:r>
            <a:r>
              <a:rPr b="1" lang="en-GB" sz="1400"/>
              <a:t> :</a:t>
            </a:r>
            <a:endParaRPr b="1" sz="1400"/>
          </a:p>
          <a:p>
            <a:pPr indent="0" lvl="0" marL="0" rtl="0" algn="l">
              <a:spcBef>
                <a:spcPts val="1600"/>
              </a:spcBef>
              <a:spcAft>
                <a:spcPts val="0"/>
              </a:spcAft>
              <a:buNone/>
            </a:pPr>
            <a:r>
              <a:rPr lang="en-GB" sz="1400"/>
              <a:t>Crér une copie locale d’un dépôt central Git dans un dossier appelé ‘</a:t>
            </a:r>
            <a:r>
              <a:rPr i="1" lang="en-GB" sz="1400"/>
              <a:t>projet’</a:t>
            </a:r>
            <a:r>
              <a:rPr lang="en-GB" sz="1400"/>
              <a:t>  en utilisant le protocole SSH.</a:t>
            </a:r>
            <a:endParaRPr sz="1400"/>
          </a:p>
          <a:p>
            <a:pPr indent="0" lvl="0" marL="0" rtl="0" algn="l">
              <a:spcBef>
                <a:spcPts val="1600"/>
              </a:spcBef>
              <a:spcAft>
                <a:spcPts val="1600"/>
              </a:spcAft>
              <a:buNone/>
            </a:pPr>
            <a:r>
              <a:t/>
            </a:r>
            <a:endParaRPr sz="1400"/>
          </a:p>
        </p:txBody>
      </p:sp>
      <p:pic>
        <p:nvPicPr>
          <p:cNvPr id="374" name="Google Shape;374;p35"/>
          <p:cNvPicPr preferRelativeResize="0"/>
          <p:nvPr/>
        </p:nvPicPr>
        <p:blipFill rotWithShape="1">
          <a:blip r:embed="rId4">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5743200" cy="10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Installer et configurer Git</a:t>
            </a:r>
            <a:endParaRPr/>
          </a:p>
        </p:txBody>
      </p:sp>
      <p:sp>
        <p:nvSpPr>
          <p:cNvPr id="235" name="Google Shape;235;p18"/>
          <p:cNvSpPr txBox="1"/>
          <p:nvPr/>
        </p:nvSpPr>
        <p:spPr>
          <a:xfrm>
            <a:off x="1310825" y="1443425"/>
            <a:ext cx="4175700" cy="355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Introduction à Git</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Installation</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Configuration</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Débuter avec Git</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Initialiser un dépôt Git</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Enregistrer les modifications</a:t>
            </a:r>
            <a:endParaRPr>
              <a:solidFill>
                <a:srgbClr val="CACACA"/>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6"/>
          <p:cNvSpPr txBox="1"/>
          <p:nvPr>
            <p:ph type="title"/>
          </p:nvPr>
        </p:nvSpPr>
        <p:spPr>
          <a:xfrm>
            <a:off x="1297500" y="842025"/>
            <a:ext cx="5609700" cy="971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lang="en-GB" sz="1400"/>
              <a:t>Pour enregistrer des modifications dans Git, les commandes </a:t>
            </a:r>
            <a:r>
              <a:rPr lang="en-GB" sz="1400">
                <a:solidFill>
                  <a:schemeClr val="dk1"/>
                </a:solidFill>
                <a:highlight>
                  <a:schemeClr val="lt1"/>
                </a:highlight>
              </a:rPr>
              <a:t>git add</a:t>
            </a:r>
            <a:r>
              <a:rPr lang="en-GB" sz="1400"/>
              <a:t> et </a:t>
            </a:r>
            <a:r>
              <a:rPr lang="en-GB" sz="1400">
                <a:solidFill>
                  <a:schemeClr val="dk1"/>
                </a:solidFill>
                <a:highlight>
                  <a:schemeClr val="lt1"/>
                </a:highlight>
              </a:rPr>
              <a:t>git commit</a:t>
            </a:r>
            <a:r>
              <a:rPr lang="en-GB" sz="1400"/>
              <a:t> sont utilisées.</a:t>
            </a:r>
            <a:endParaRPr sz="1400"/>
          </a:p>
          <a:p>
            <a:pPr indent="0" lvl="0" marL="0" rtl="0" algn="l">
              <a:lnSpc>
                <a:spcPct val="115000"/>
              </a:lnSpc>
              <a:spcBef>
                <a:spcPts val="1600"/>
              </a:spcBef>
              <a:spcAft>
                <a:spcPts val="1600"/>
              </a:spcAft>
              <a:buNone/>
            </a:pPr>
            <a:r>
              <a:t/>
            </a:r>
            <a:endParaRPr/>
          </a:p>
        </p:txBody>
      </p:sp>
      <p:pic>
        <p:nvPicPr>
          <p:cNvPr id="380" name="Google Shape;380;p36"/>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37"/>
          <p:cNvSpPr txBox="1"/>
          <p:nvPr>
            <p:ph type="title"/>
          </p:nvPr>
        </p:nvSpPr>
        <p:spPr>
          <a:xfrm>
            <a:off x="1297500" y="842025"/>
            <a:ext cx="5609700" cy="3481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add &lt;fichier&gt;</a:t>
            </a:r>
            <a:endParaRPr b="1" sz="1400">
              <a:solidFill>
                <a:schemeClr val="dk1"/>
              </a:solidFill>
              <a:highlight>
                <a:schemeClr val="lt1"/>
              </a:highlight>
              <a:latin typeface="Lato"/>
              <a:ea typeface="Lato"/>
              <a:cs typeface="Lato"/>
              <a:sym typeface="Lato"/>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add &lt;dossier&gt;  </a:t>
            </a:r>
            <a:r>
              <a:rPr b="1" lang="en-GB" sz="1400">
                <a:latin typeface="Lato"/>
                <a:ea typeface="Lato"/>
                <a:cs typeface="Lato"/>
                <a:sym typeface="Lato"/>
              </a:rPr>
              <a:t> </a:t>
            </a:r>
            <a:endParaRPr b="1" sz="1400">
              <a:latin typeface="Lato"/>
              <a:ea typeface="Lato"/>
              <a:cs typeface="Lato"/>
              <a:sym typeface="Lato"/>
            </a:endParaRPr>
          </a:p>
          <a:p>
            <a:pPr indent="0" lvl="0" marL="0" rtl="0" algn="l">
              <a:lnSpc>
                <a:spcPct val="115000"/>
              </a:lnSpc>
              <a:spcBef>
                <a:spcPts val="1600"/>
              </a:spcBef>
              <a:spcAft>
                <a:spcPts val="0"/>
              </a:spcAft>
              <a:buNone/>
            </a:pPr>
            <a:r>
              <a:rPr lang="en-GB" sz="1400">
                <a:latin typeface="Lato"/>
                <a:ea typeface="Lato"/>
                <a:cs typeface="Lato"/>
                <a:sym typeface="Lato"/>
              </a:rPr>
              <a:t>Ajoute une modification dans le répertoire de travail à la zone de transit (staging area).</a:t>
            </a:r>
            <a:endParaRPr sz="1400">
              <a:latin typeface="Lato"/>
              <a:ea typeface="Lato"/>
              <a:cs typeface="Lato"/>
              <a:sym typeface="Lato"/>
            </a:endParaRPr>
          </a:p>
          <a:p>
            <a:pPr indent="0" lvl="0" marL="0" rtl="0" algn="l">
              <a:lnSpc>
                <a:spcPct val="115000"/>
              </a:lnSpc>
              <a:spcBef>
                <a:spcPts val="1600"/>
              </a:spcBef>
              <a:spcAft>
                <a:spcPts val="0"/>
              </a:spcAft>
              <a:buNone/>
            </a:pPr>
            <a:r>
              <a:rPr lang="en-GB" sz="1400">
                <a:latin typeface="Lato"/>
                <a:ea typeface="Lato"/>
                <a:cs typeface="Lato"/>
                <a:sym typeface="Lato"/>
              </a:rPr>
              <a:t>Il indique à Git que vous souhaitez inclure les mises à jour d'un fichier ou d’un dossier particulier dans le prochain commit.</a:t>
            </a:r>
            <a:endParaRPr sz="1400"/>
          </a:p>
          <a:p>
            <a:pPr indent="0" lvl="0" marL="0" rtl="0" algn="l">
              <a:lnSpc>
                <a:spcPct val="115000"/>
              </a:lnSpc>
              <a:spcBef>
                <a:spcPts val="1600"/>
              </a:spcBef>
              <a:spcAft>
                <a:spcPts val="1600"/>
              </a:spcAft>
              <a:buNone/>
            </a:pPr>
            <a:r>
              <a:t/>
            </a:r>
            <a:endParaRPr/>
          </a:p>
        </p:txBody>
      </p:sp>
      <p:pic>
        <p:nvPicPr>
          <p:cNvPr id="386" name="Google Shape;386;p37"/>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8"/>
          <p:cNvSpPr txBox="1"/>
          <p:nvPr>
            <p:ph type="title"/>
          </p:nvPr>
        </p:nvSpPr>
        <p:spPr>
          <a:xfrm>
            <a:off x="1297500" y="842025"/>
            <a:ext cx="5609700" cy="3481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reset &lt;fichier&gt; </a:t>
            </a:r>
            <a:endParaRPr b="1" sz="1400">
              <a:solidFill>
                <a:schemeClr val="dk1"/>
              </a:solidFill>
              <a:highlight>
                <a:schemeClr val="lt1"/>
              </a:highlight>
              <a:latin typeface="Lato"/>
              <a:ea typeface="Lato"/>
              <a:cs typeface="Lato"/>
              <a:sym typeface="Lato"/>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reset &lt;dossier&gt;  </a:t>
            </a:r>
            <a:r>
              <a:rPr b="1" lang="en-GB" sz="1400">
                <a:latin typeface="Lato"/>
                <a:ea typeface="Lato"/>
                <a:cs typeface="Lato"/>
                <a:sym typeface="Lato"/>
              </a:rPr>
              <a:t> </a:t>
            </a:r>
            <a:endParaRPr b="1" sz="1400">
              <a:latin typeface="Lato"/>
              <a:ea typeface="Lato"/>
              <a:cs typeface="Lato"/>
              <a:sym typeface="Lato"/>
            </a:endParaRPr>
          </a:p>
          <a:p>
            <a:pPr indent="0" lvl="0" marL="0" rtl="0" algn="l">
              <a:lnSpc>
                <a:spcPct val="115000"/>
              </a:lnSpc>
              <a:spcBef>
                <a:spcPts val="1600"/>
              </a:spcBef>
              <a:spcAft>
                <a:spcPts val="0"/>
              </a:spcAft>
              <a:buNone/>
            </a:pPr>
            <a:r>
              <a:rPr lang="en-GB" sz="1400">
                <a:latin typeface="Lato"/>
                <a:ea typeface="Lato"/>
                <a:cs typeface="Lato"/>
                <a:sym typeface="Lato"/>
              </a:rPr>
              <a:t>Annule les effets de git add et retire les modifications du fichier ou du dossier de la zone de transit (staging area).</a:t>
            </a:r>
            <a:endParaRPr sz="1400"/>
          </a:p>
          <a:p>
            <a:pPr indent="0" lvl="0" marL="0" rtl="0" algn="l">
              <a:lnSpc>
                <a:spcPct val="115000"/>
              </a:lnSpc>
              <a:spcBef>
                <a:spcPts val="1600"/>
              </a:spcBef>
              <a:spcAft>
                <a:spcPts val="1600"/>
              </a:spcAft>
              <a:buNone/>
            </a:pPr>
            <a:r>
              <a:t/>
            </a:r>
            <a:endParaRPr/>
          </a:p>
        </p:txBody>
      </p:sp>
      <p:pic>
        <p:nvPicPr>
          <p:cNvPr id="392" name="Google Shape;392;p38"/>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9"/>
          <p:cNvSpPr txBox="1"/>
          <p:nvPr>
            <p:ph type="title"/>
          </p:nvPr>
        </p:nvSpPr>
        <p:spPr>
          <a:xfrm>
            <a:off x="1297500" y="842025"/>
            <a:ext cx="5609700" cy="387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commit </a:t>
            </a:r>
            <a:endParaRPr b="1" sz="1400">
              <a:solidFill>
                <a:schemeClr val="dk1"/>
              </a:solidFill>
              <a:highlight>
                <a:schemeClr val="lt1"/>
              </a:highlight>
              <a:latin typeface="Lato"/>
              <a:ea typeface="Lato"/>
              <a:cs typeface="Lato"/>
              <a:sym typeface="Lato"/>
            </a:endParaRPr>
          </a:p>
          <a:p>
            <a:pPr indent="0" lvl="0" marL="0" rtl="0" algn="l">
              <a:lnSpc>
                <a:spcPct val="115000"/>
              </a:lnSpc>
              <a:spcBef>
                <a:spcPts val="1600"/>
              </a:spcBef>
              <a:spcAft>
                <a:spcPts val="0"/>
              </a:spcAft>
              <a:buNone/>
            </a:pPr>
            <a:r>
              <a:rPr lang="en-GB" sz="1400">
                <a:highlight>
                  <a:schemeClr val="dk1"/>
                </a:highlight>
                <a:latin typeface="Lato"/>
                <a:ea typeface="Lato"/>
                <a:cs typeface="Lato"/>
                <a:sym typeface="Lato"/>
              </a:rPr>
              <a:t>Capture un snapshot de l’état actuel du projet.</a:t>
            </a:r>
            <a:endParaRPr sz="1400">
              <a:highlight>
                <a:schemeClr val="dk1"/>
              </a:highlight>
              <a:latin typeface="Lato"/>
              <a:ea typeface="Lato"/>
              <a:cs typeface="Lato"/>
              <a:sym typeface="Lato"/>
            </a:endParaRPr>
          </a:p>
          <a:p>
            <a:pPr indent="0" lvl="0" marL="0" rtl="0" algn="l">
              <a:lnSpc>
                <a:spcPct val="115000"/>
              </a:lnSpc>
              <a:spcBef>
                <a:spcPts val="1600"/>
              </a:spcBef>
              <a:spcAft>
                <a:spcPts val="0"/>
              </a:spcAft>
              <a:buNone/>
            </a:pPr>
            <a:r>
              <a:rPr lang="en-GB" sz="1400">
                <a:highlight>
                  <a:schemeClr val="dk1"/>
                </a:highlight>
                <a:latin typeface="Lato"/>
                <a:ea typeface="Lato"/>
                <a:cs typeface="Lato"/>
                <a:sym typeface="Lato"/>
              </a:rPr>
              <a:t>Les snapshots validés peuvent être considérés comme des versions      « sûres » d'un projet : Git ne les modifiera jamais à moins que vous ne le lui demandiez explicitement.</a:t>
            </a:r>
            <a:endParaRPr sz="1400">
              <a:highlight>
                <a:schemeClr val="dk1"/>
              </a:highlight>
              <a:latin typeface="Lato"/>
              <a:ea typeface="Lato"/>
              <a:cs typeface="Lato"/>
              <a:sym typeface="Lato"/>
            </a:endParaRPr>
          </a:p>
          <a:p>
            <a:pPr indent="0" lvl="0" marL="0" rtl="0" algn="l">
              <a:lnSpc>
                <a:spcPct val="115000"/>
              </a:lnSpc>
              <a:spcBef>
                <a:spcPts val="1600"/>
              </a:spcBef>
              <a:spcAft>
                <a:spcPts val="0"/>
              </a:spcAft>
              <a:buNone/>
            </a:pPr>
            <a:r>
              <a:rPr lang="en-GB" sz="1400">
                <a:highlight>
                  <a:schemeClr val="dk1"/>
                </a:highlight>
                <a:latin typeface="Lato"/>
                <a:ea typeface="Lato"/>
                <a:cs typeface="Lato"/>
                <a:sym typeface="Lato"/>
              </a:rPr>
              <a:t>Les commits sont les éléments de base de la chronologie d’un projet Git. Les commits peuvent être considérés comme des snapshots ou des jalons le long de la chronologie d'un projet Git.</a:t>
            </a:r>
            <a:endParaRPr sz="1400">
              <a:highlight>
                <a:schemeClr val="dk1"/>
              </a:highlight>
              <a:latin typeface="Lato"/>
              <a:ea typeface="Lato"/>
              <a:cs typeface="Lato"/>
              <a:sym typeface="Lato"/>
            </a:endParaRPr>
          </a:p>
          <a:p>
            <a:pPr indent="0" lvl="0" marL="0" rtl="0" algn="l">
              <a:lnSpc>
                <a:spcPct val="115000"/>
              </a:lnSpc>
              <a:spcBef>
                <a:spcPts val="1600"/>
              </a:spcBef>
              <a:spcAft>
                <a:spcPts val="1600"/>
              </a:spcAft>
              <a:buNone/>
            </a:pPr>
            <a:r>
              <a:t/>
            </a:r>
            <a:endParaRPr/>
          </a:p>
        </p:txBody>
      </p:sp>
      <p:pic>
        <p:nvPicPr>
          <p:cNvPr id="398" name="Google Shape;398;p39"/>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0"/>
          <p:cNvSpPr txBox="1"/>
          <p:nvPr>
            <p:ph type="title"/>
          </p:nvPr>
        </p:nvSpPr>
        <p:spPr>
          <a:xfrm>
            <a:off x="1297500" y="842025"/>
            <a:ext cx="5609700" cy="387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commit </a:t>
            </a:r>
            <a:endParaRPr b="1" sz="1400">
              <a:solidFill>
                <a:schemeClr val="dk1"/>
              </a:solidFill>
              <a:highlight>
                <a:schemeClr val="lt1"/>
              </a:highlight>
              <a:latin typeface="Lato"/>
              <a:ea typeface="Lato"/>
              <a:cs typeface="Lato"/>
              <a:sym typeface="Lato"/>
            </a:endParaRPr>
          </a:p>
          <a:p>
            <a:pPr indent="0" lvl="0" marL="0" rtl="0" algn="l">
              <a:lnSpc>
                <a:spcPct val="115000"/>
              </a:lnSpc>
              <a:spcBef>
                <a:spcPts val="1600"/>
              </a:spcBef>
              <a:spcAft>
                <a:spcPts val="0"/>
              </a:spcAft>
              <a:buNone/>
            </a:pPr>
            <a:r>
              <a:rPr lang="en-GB" sz="1400">
                <a:highlight>
                  <a:schemeClr val="dk1"/>
                </a:highlight>
                <a:latin typeface="Lato"/>
                <a:ea typeface="Lato"/>
                <a:cs typeface="Lato"/>
                <a:sym typeface="Lato"/>
              </a:rPr>
              <a:t>Enregistre un commit avec les changements qui ont été ajoutés à la zone de tansit (staging area).</a:t>
            </a:r>
            <a:endParaRPr sz="1400">
              <a:highlight>
                <a:schemeClr val="dk1"/>
              </a:highlight>
              <a:latin typeface="Lato"/>
              <a:ea typeface="Lato"/>
              <a:cs typeface="Lato"/>
              <a:sym typeface="Lato"/>
            </a:endParaRPr>
          </a:p>
          <a:p>
            <a:pPr indent="0" lvl="0" marL="0" rtl="0" algn="l">
              <a:lnSpc>
                <a:spcPct val="115000"/>
              </a:lnSpc>
              <a:spcBef>
                <a:spcPts val="1600"/>
              </a:spcBef>
              <a:spcAft>
                <a:spcPts val="0"/>
              </a:spcAft>
              <a:buNone/>
            </a:pPr>
            <a:r>
              <a:rPr lang="en-GB" sz="1400">
                <a:highlight>
                  <a:schemeClr val="dk1"/>
                </a:highlight>
                <a:latin typeface="Lato"/>
                <a:ea typeface="Lato"/>
                <a:cs typeface="Lato"/>
                <a:sym typeface="Lato"/>
              </a:rPr>
              <a:t>Cela lancera un éditeur de texte vous invitant à saisir un message de validation. Après avoir saisi un message, enregistrez le fichier et fermez l'éditeur pour créer le commit réel.</a:t>
            </a:r>
            <a:endParaRPr sz="1400">
              <a:highlight>
                <a:schemeClr val="dk1"/>
              </a:highlight>
              <a:latin typeface="Lato"/>
              <a:ea typeface="Lato"/>
              <a:cs typeface="Lato"/>
              <a:sym typeface="Lato"/>
            </a:endParaRPr>
          </a:p>
          <a:p>
            <a:pPr indent="0" lvl="0" marL="0" rtl="0" algn="l">
              <a:lnSpc>
                <a:spcPct val="115000"/>
              </a:lnSpc>
              <a:spcBef>
                <a:spcPts val="1600"/>
              </a:spcBef>
              <a:spcAft>
                <a:spcPts val="1600"/>
              </a:spcAft>
              <a:buNone/>
            </a:pPr>
            <a:r>
              <a:t/>
            </a:r>
            <a:endParaRPr/>
          </a:p>
        </p:txBody>
      </p:sp>
      <p:pic>
        <p:nvPicPr>
          <p:cNvPr id="404" name="Google Shape;404;p40"/>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1"/>
          <p:cNvSpPr txBox="1"/>
          <p:nvPr>
            <p:ph type="title"/>
          </p:nvPr>
        </p:nvSpPr>
        <p:spPr>
          <a:xfrm>
            <a:off x="1297500" y="842025"/>
            <a:ext cx="5609700" cy="387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commit -m "commit message" </a:t>
            </a:r>
            <a:endParaRPr b="1" sz="1400">
              <a:solidFill>
                <a:schemeClr val="dk1"/>
              </a:solidFill>
              <a:highlight>
                <a:schemeClr val="lt1"/>
              </a:highlight>
              <a:latin typeface="Lato"/>
              <a:ea typeface="Lato"/>
              <a:cs typeface="Lato"/>
              <a:sym typeface="Lato"/>
            </a:endParaRPr>
          </a:p>
          <a:p>
            <a:pPr indent="0" lvl="0" marL="0" rtl="0" algn="l">
              <a:lnSpc>
                <a:spcPct val="115000"/>
              </a:lnSpc>
              <a:spcBef>
                <a:spcPts val="1600"/>
              </a:spcBef>
              <a:spcAft>
                <a:spcPts val="0"/>
              </a:spcAft>
              <a:buNone/>
            </a:pPr>
            <a:r>
              <a:rPr lang="en-GB" sz="1400">
                <a:highlight>
                  <a:schemeClr val="dk1"/>
                </a:highlight>
                <a:latin typeface="Lato"/>
                <a:ea typeface="Lato"/>
                <a:cs typeface="Lato"/>
                <a:sym typeface="Lato"/>
              </a:rPr>
              <a:t>Raccourci qui crée un commit avec un message passé immediatement comme argument.</a:t>
            </a:r>
            <a:endParaRPr sz="1400">
              <a:highlight>
                <a:schemeClr val="dk1"/>
              </a:highlight>
              <a:latin typeface="Lato"/>
              <a:ea typeface="Lato"/>
              <a:cs typeface="Lato"/>
              <a:sym typeface="Lato"/>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commit --amend </a:t>
            </a:r>
            <a:endParaRPr b="1" sz="1400">
              <a:solidFill>
                <a:schemeClr val="dk1"/>
              </a:solidFill>
              <a:highlight>
                <a:schemeClr val="lt1"/>
              </a:highlight>
              <a:latin typeface="Lato"/>
              <a:ea typeface="Lato"/>
              <a:cs typeface="Lato"/>
              <a:sym typeface="Lato"/>
            </a:endParaRPr>
          </a:p>
          <a:p>
            <a:pPr indent="0" lvl="0" marL="0" rtl="0" algn="l">
              <a:lnSpc>
                <a:spcPct val="115000"/>
              </a:lnSpc>
              <a:spcBef>
                <a:spcPts val="1600"/>
              </a:spcBef>
              <a:spcAft>
                <a:spcPts val="1600"/>
              </a:spcAft>
              <a:buNone/>
            </a:pPr>
            <a:r>
              <a:rPr lang="en-GB" sz="1400">
                <a:highlight>
                  <a:schemeClr val="dk1"/>
                </a:highlight>
                <a:latin typeface="Lato"/>
                <a:ea typeface="Lato"/>
                <a:cs typeface="Lato"/>
                <a:sym typeface="Lato"/>
              </a:rPr>
              <a:t>Pour modifier un commit. Que ce soit le message ou les changements à inclure (faites git reset ou git add) pour ajouter/supprimer de nouveaux fichiers à la zone de transit avant.</a:t>
            </a:r>
            <a:endParaRPr sz="1400">
              <a:highlight>
                <a:schemeClr val="dk1"/>
              </a:highlight>
              <a:latin typeface="Lato"/>
              <a:ea typeface="Lato"/>
              <a:cs typeface="Lato"/>
              <a:sym typeface="Lato"/>
            </a:endParaRPr>
          </a:p>
        </p:txBody>
      </p:sp>
      <p:pic>
        <p:nvPicPr>
          <p:cNvPr id="410" name="Google Shape;410;p41"/>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42"/>
          <p:cNvSpPr txBox="1"/>
          <p:nvPr>
            <p:ph type="title"/>
          </p:nvPr>
        </p:nvSpPr>
        <p:spPr>
          <a:xfrm>
            <a:off x="1297500" y="842025"/>
            <a:ext cx="5609700" cy="387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diff </a:t>
            </a:r>
            <a:endParaRPr b="1" sz="1400">
              <a:solidFill>
                <a:schemeClr val="dk1"/>
              </a:solidFill>
              <a:highlight>
                <a:schemeClr val="lt1"/>
              </a:highlight>
              <a:latin typeface="Lato"/>
              <a:ea typeface="Lato"/>
              <a:cs typeface="Lato"/>
              <a:sym typeface="Lato"/>
            </a:endParaRPr>
          </a:p>
          <a:p>
            <a:pPr indent="0" lvl="0" marL="0" rtl="0" algn="l">
              <a:lnSpc>
                <a:spcPct val="115000"/>
              </a:lnSpc>
              <a:spcBef>
                <a:spcPts val="1600"/>
              </a:spcBef>
              <a:spcAft>
                <a:spcPts val="0"/>
              </a:spcAft>
              <a:buNone/>
            </a:pPr>
            <a:r>
              <a:rPr lang="en-GB" sz="1400">
                <a:highlight>
                  <a:schemeClr val="dk1"/>
                </a:highlight>
                <a:latin typeface="Lato"/>
                <a:ea typeface="Lato"/>
                <a:cs typeface="Lato"/>
                <a:sym typeface="Lato"/>
              </a:rPr>
              <a:t>Pour consulter les différences entre le dossier de travail actuel et le dernier commit.</a:t>
            </a:r>
            <a:endParaRPr sz="1400">
              <a:highlight>
                <a:schemeClr val="dk1"/>
              </a:highlight>
              <a:latin typeface="Lato"/>
              <a:ea typeface="Lato"/>
              <a:cs typeface="Lato"/>
              <a:sym typeface="Lato"/>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sha1 sha2 </a:t>
            </a:r>
            <a:endParaRPr b="1" sz="1400">
              <a:solidFill>
                <a:schemeClr val="dk1"/>
              </a:solidFill>
              <a:highlight>
                <a:schemeClr val="lt1"/>
              </a:highlight>
              <a:latin typeface="Lato"/>
              <a:ea typeface="Lato"/>
              <a:cs typeface="Lato"/>
              <a:sym typeface="Lato"/>
            </a:endParaRPr>
          </a:p>
          <a:p>
            <a:pPr indent="0" lvl="0" marL="0" rtl="0" algn="l">
              <a:lnSpc>
                <a:spcPct val="115000"/>
              </a:lnSpc>
              <a:spcBef>
                <a:spcPts val="1600"/>
              </a:spcBef>
              <a:spcAft>
                <a:spcPts val="1600"/>
              </a:spcAft>
              <a:buNone/>
            </a:pPr>
            <a:r>
              <a:rPr lang="en-GB" sz="1400">
                <a:highlight>
                  <a:schemeClr val="dk1"/>
                </a:highlight>
                <a:latin typeface="Lato"/>
                <a:ea typeface="Lato"/>
                <a:cs typeface="Lato"/>
                <a:sym typeface="Lato"/>
              </a:rPr>
              <a:t>Pour consulter les différences entre deux commits.</a:t>
            </a:r>
            <a:endParaRPr sz="1400">
              <a:highlight>
                <a:schemeClr val="dk1"/>
              </a:highlight>
              <a:latin typeface="Lato"/>
              <a:ea typeface="Lato"/>
              <a:cs typeface="Lato"/>
              <a:sym typeface="Lato"/>
            </a:endParaRPr>
          </a:p>
        </p:txBody>
      </p:sp>
      <p:pic>
        <p:nvPicPr>
          <p:cNvPr id="416" name="Google Shape;416;p42"/>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pic>
        <p:nvPicPr>
          <p:cNvPr id="417" name="Google Shape;417;p42"/>
          <p:cNvPicPr preferRelativeResize="0"/>
          <p:nvPr/>
        </p:nvPicPr>
        <p:blipFill>
          <a:blip r:embed="rId4">
            <a:alphaModFix/>
          </a:blip>
          <a:stretch>
            <a:fillRect/>
          </a:stretch>
        </p:blipFill>
        <p:spPr>
          <a:xfrm>
            <a:off x="5704150" y="2996100"/>
            <a:ext cx="3439851" cy="21004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3"/>
          <p:cNvSpPr txBox="1"/>
          <p:nvPr>
            <p:ph type="title"/>
          </p:nvPr>
        </p:nvSpPr>
        <p:spPr>
          <a:xfrm>
            <a:off x="1297500" y="842025"/>
            <a:ext cx="5609700" cy="387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stash</a:t>
            </a:r>
            <a:endParaRPr b="1" sz="1400">
              <a:solidFill>
                <a:schemeClr val="dk1"/>
              </a:solidFill>
              <a:highlight>
                <a:schemeClr val="lt1"/>
              </a:highlight>
              <a:latin typeface="Lato"/>
              <a:ea typeface="Lato"/>
              <a:cs typeface="Lato"/>
              <a:sym typeface="Lato"/>
            </a:endParaRPr>
          </a:p>
          <a:p>
            <a:pPr indent="0" lvl="0" marL="0" rtl="0" algn="l">
              <a:lnSpc>
                <a:spcPct val="115000"/>
              </a:lnSpc>
              <a:spcBef>
                <a:spcPts val="1600"/>
              </a:spcBef>
              <a:spcAft>
                <a:spcPts val="1600"/>
              </a:spcAft>
              <a:buNone/>
            </a:pPr>
            <a:r>
              <a:rPr lang="en-GB" sz="1400">
                <a:highlight>
                  <a:schemeClr val="dk1"/>
                </a:highlight>
                <a:latin typeface="Lato"/>
                <a:ea typeface="Lato"/>
                <a:cs typeface="Lato"/>
                <a:sym typeface="Lato"/>
              </a:rPr>
              <a:t>La commande git stash prend vos modifications qui ne sont pas dans un commit (à la fois ajoutées à la zone de transit et non ajoutées à la zone de transite), les enregistre pour une utilisation ultérieure, puis les annule à partir de votre copie de travail.</a:t>
            </a:r>
            <a:endParaRPr sz="1400">
              <a:highlight>
                <a:schemeClr val="dk1"/>
              </a:highlight>
              <a:latin typeface="Lato"/>
              <a:ea typeface="Lato"/>
              <a:cs typeface="Lato"/>
              <a:sym typeface="Lato"/>
            </a:endParaRPr>
          </a:p>
        </p:txBody>
      </p:sp>
      <p:pic>
        <p:nvPicPr>
          <p:cNvPr id="423" name="Google Shape;423;p43"/>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44"/>
          <p:cNvSpPr txBox="1"/>
          <p:nvPr>
            <p:ph type="title"/>
          </p:nvPr>
        </p:nvSpPr>
        <p:spPr>
          <a:xfrm>
            <a:off x="1297500" y="842025"/>
            <a:ext cx="5609700" cy="387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stash </a:t>
            </a:r>
            <a:endParaRPr b="1" sz="1400">
              <a:solidFill>
                <a:schemeClr val="dk1"/>
              </a:solidFill>
              <a:highlight>
                <a:schemeClr val="lt1"/>
              </a:highlight>
              <a:latin typeface="Lato"/>
              <a:ea typeface="Lato"/>
              <a:cs typeface="Lato"/>
              <a:sym typeface="Lato"/>
            </a:endParaRPr>
          </a:p>
          <a:p>
            <a:pPr indent="0" lvl="0" marL="0" rtl="0" algn="l">
              <a:lnSpc>
                <a:spcPct val="115000"/>
              </a:lnSpc>
              <a:spcBef>
                <a:spcPts val="1600"/>
              </a:spcBef>
              <a:spcAft>
                <a:spcPts val="1600"/>
              </a:spcAft>
              <a:buNone/>
            </a:pPr>
            <a:r>
              <a:t/>
            </a:r>
            <a:endParaRPr sz="1400">
              <a:highlight>
                <a:schemeClr val="dk1"/>
              </a:highlight>
              <a:latin typeface="Lato"/>
              <a:ea typeface="Lato"/>
              <a:cs typeface="Lato"/>
              <a:sym typeface="Lato"/>
            </a:endParaRPr>
          </a:p>
        </p:txBody>
      </p:sp>
      <p:pic>
        <p:nvPicPr>
          <p:cNvPr id="429" name="Google Shape;429;p44"/>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pic>
        <p:nvPicPr>
          <p:cNvPr id="430" name="Google Shape;430;p44"/>
          <p:cNvPicPr preferRelativeResize="0"/>
          <p:nvPr/>
        </p:nvPicPr>
        <p:blipFill>
          <a:blip r:embed="rId4">
            <a:alphaModFix/>
          </a:blip>
          <a:stretch>
            <a:fillRect/>
          </a:stretch>
        </p:blipFill>
        <p:spPr>
          <a:xfrm>
            <a:off x="1372975" y="2298200"/>
            <a:ext cx="5756597" cy="26916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45"/>
          <p:cNvSpPr txBox="1"/>
          <p:nvPr>
            <p:ph type="title"/>
          </p:nvPr>
        </p:nvSpPr>
        <p:spPr>
          <a:xfrm>
            <a:off x="1297500" y="842025"/>
            <a:ext cx="5609700" cy="387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b="1" lang="en-GB" sz="1400">
                <a:solidFill>
                  <a:schemeClr val="dk1"/>
                </a:solidFill>
                <a:highlight>
                  <a:schemeClr val="lt1"/>
                </a:highlight>
                <a:latin typeface="Lato"/>
                <a:ea typeface="Lato"/>
                <a:cs typeface="Lato"/>
                <a:sym typeface="Lato"/>
              </a:rPr>
              <a:t>$ git stash pop </a:t>
            </a:r>
            <a:endParaRPr b="1" sz="1400">
              <a:solidFill>
                <a:schemeClr val="dk1"/>
              </a:solidFill>
              <a:highlight>
                <a:schemeClr val="lt1"/>
              </a:highlight>
              <a:latin typeface="Lato"/>
              <a:ea typeface="Lato"/>
              <a:cs typeface="Lato"/>
              <a:sym typeface="Lato"/>
            </a:endParaRPr>
          </a:p>
          <a:p>
            <a:pPr indent="0" lvl="0" marL="0" rtl="0" algn="l">
              <a:lnSpc>
                <a:spcPct val="115000"/>
              </a:lnSpc>
              <a:spcBef>
                <a:spcPts val="1600"/>
              </a:spcBef>
              <a:spcAft>
                <a:spcPts val="1600"/>
              </a:spcAft>
              <a:buNone/>
            </a:pPr>
            <a:r>
              <a:t/>
            </a:r>
            <a:endParaRPr sz="1400">
              <a:highlight>
                <a:schemeClr val="dk1"/>
              </a:highlight>
              <a:latin typeface="Lato"/>
              <a:ea typeface="Lato"/>
              <a:cs typeface="Lato"/>
              <a:sym typeface="Lato"/>
            </a:endParaRPr>
          </a:p>
        </p:txBody>
      </p:sp>
      <p:pic>
        <p:nvPicPr>
          <p:cNvPr id="436" name="Google Shape;436;p45"/>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pic>
        <p:nvPicPr>
          <p:cNvPr id="437" name="Google Shape;437;p45"/>
          <p:cNvPicPr preferRelativeResize="0"/>
          <p:nvPr/>
        </p:nvPicPr>
        <p:blipFill rotWithShape="1">
          <a:blip r:embed="rId4">
            <a:alphaModFix/>
          </a:blip>
          <a:srcRect b="29" l="0" r="0" t="29"/>
          <a:stretch/>
        </p:blipFill>
        <p:spPr>
          <a:xfrm>
            <a:off x="1372975" y="2298200"/>
            <a:ext cx="5756598" cy="2691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t>Définition</a:t>
            </a:r>
            <a:endParaRPr sz="1000"/>
          </a:p>
        </p:txBody>
      </p:sp>
      <p:sp>
        <p:nvSpPr>
          <p:cNvPr id="241" name="Google Shape;241;p19"/>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Git</a:t>
            </a:r>
            <a:endParaRPr/>
          </a:p>
        </p:txBody>
      </p:sp>
      <p:sp>
        <p:nvSpPr>
          <p:cNvPr id="242" name="Google Shape;242;p19"/>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Git est un système de contrôle de version distribué gratuit et open source conçu pour gérer </a:t>
            </a:r>
            <a:r>
              <a:rPr lang="en-GB">
                <a:solidFill>
                  <a:srgbClr val="FFFFFF"/>
                </a:solidFill>
              </a:rPr>
              <a:t>tout, d</a:t>
            </a:r>
            <a:r>
              <a:rPr lang="en-GB">
                <a:solidFill>
                  <a:srgbClr val="FFFFFF"/>
                </a:solidFill>
              </a:rPr>
              <a:t>es petits </a:t>
            </a:r>
            <a:r>
              <a:rPr lang="en-GB">
                <a:solidFill>
                  <a:srgbClr val="FFFFFF"/>
                </a:solidFill>
              </a:rPr>
              <a:t>aux</a:t>
            </a:r>
            <a:r>
              <a:rPr lang="en-GB">
                <a:solidFill>
                  <a:srgbClr val="FFFFFF"/>
                </a:solidFill>
              </a:rPr>
              <a:t> très grands projets, avec rapidité et efficacité.</a:t>
            </a:r>
            <a:endParaRPr/>
          </a:p>
        </p:txBody>
      </p:sp>
      <p:pic>
        <p:nvPicPr>
          <p:cNvPr id="243" name="Google Shape;243;p19"/>
          <p:cNvPicPr preferRelativeResize="0"/>
          <p:nvPr/>
        </p:nvPicPr>
        <p:blipFill rotWithShape="1">
          <a:blip r:embed="rId3">
            <a:alphaModFix/>
          </a:blip>
          <a:srcRect b="10" l="22721" r="1261" t="-1460"/>
          <a:stretch/>
        </p:blipFill>
        <p:spPr>
          <a:xfrm rot="10800000">
            <a:off x="6246000" y="-8"/>
            <a:ext cx="2898000" cy="2691600"/>
          </a:xfrm>
          <a:prstGeom prst="rtTriangle">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46"/>
          <p:cNvSpPr txBox="1"/>
          <p:nvPr>
            <p:ph type="title"/>
          </p:nvPr>
        </p:nvSpPr>
        <p:spPr>
          <a:xfrm>
            <a:off x="1297500" y="842025"/>
            <a:ext cx="5609700" cy="387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b="1" lang="en-GB" sz="1400">
                <a:highlight>
                  <a:schemeClr val="dk1"/>
                </a:highlight>
                <a:latin typeface="Lato"/>
                <a:ea typeface="Lato"/>
                <a:cs typeface="Lato"/>
                <a:sym typeface="Lato"/>
              </a:rPr>
              <a:t>.gitignore</a:t>
            </a:r>
            <a:endParaRPr b="1" sz="1400">
              <a:highlight>
                <a:schemeClr val="dk1"/>
              </a:highlight>
              <a:latin typeface="Lato"/>
              <a:ea typeface="Lato"/>
              <a:cs typeface="Lato"/>
              <a:sym typeface="Lato"/>
            </a:endParaRPr>
          </a:p>
          <a:p>
            <a:pPr indent="0" lvl="0" marL="0" rtl="0" algn="l">
              <a:lnSpc>
                <a:spcPct val="115000"/>
              </a:lnSpc>
              <a:spcBef>
                <a:spcPts val="1600"/>
              </a:spcBef>
              <a:spcAft>
                <a:spcPts val="0"/>
              </a:spcAft>
              <a:buNone/>
            </a:pPr>
            <a:r>
              <a:rPr lang="en-GB" sz="1400">
                <a:highlight>
                  <a:schemeClr val="dk1"/>
                </a:highlight>
                <a:latin typeface="Lato"/>
                <a:ea typeface="Lato"/>
                <a:cs typeface="Lato"/>
                <a:sym typeface="Lato"/>
              </a:rPr>
              <a:t>Git considère chaque fichier de votre copie de travail comme l'une des trois choses suivantes :</a:t>
            </a:r>
            <a:endParaRPr sz="1400">
              <a:highlight>
                <a:schemeClr val="dk1"/>
              </a:highlight>
              <a:latin typeface="Lato"/>
              <a:ea typeface="Lato"/>
              <a:cs typeface="Lato"/>
              <a:sym typeface="Lato"/>
            </a:endParaRPr>
          </a:p>
          <a:p>
            <a:pPr indent="-317500" lvl="0" marL="457200" rtl="0" algn="l">
              <a:lnSpc>
                <a:spcPct val="115000"/>
              </a:lnSpc>
              <a:spcBef>
                <a:spcPts val="1600"/>
              </a:spcBef>
              <a:spcAft>
                <a:spcPts val="0"/>
              </a:spcAft>
              <a:buSzPts val="1400"/>
              <a:buFont typeface="Lato"/>
              <a:buChar char="-"/>
            </a:pPr>
            <a:r>
              <a:rPr lang="en-GB" sz="1400">
                <a:highlight>
                  <a:schemeClr val="dk1"/>
                </a:highlight>
                <a:latin typeface="Lato"/>
                <a:ea typeface="Lato"/>
                <a:cs typeface="Lato"/>
                <a:sym typeface="Lato"/>
              </a:rPr>
              <a:t>suivi : un fichier qui a été préalablement mis en scène ou validé </a:t>
            </a:r>
            <a:endParaRPr sz="1400">
              <a:highlight>
                <a:schemeClr val="dk1"/>
              </a:highlight>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lang="en-GB" sz="1400">
                <a:highlight>
                  <a:schemeClr val="dk1"/>
                </a:highlight>
                <a:latin typeface="Lato"/>
                <a:ea typeface="Lato"/>
                <a:cs typeface="Lato"/>
                <a:sym typeface="Lato"/>
              </a:rPr>
              <a:t>non suivi : un fichier qui n'a pas été transféré ou validé</a:t>
            </a:r>
            <a:endParaRPr sz="1400">
              <a:highlight>
                <a:schemeClr val="dk1"/>
              </a:highlight>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lang="en-GB" sz="1400">
                <a:highlight>
                  <a:schemeClr val="dk1"/>
                </a:highlight>
                <a:latin typeface="Lato"/>
                <a:ea typeface="Lato"/>
                <a:cs typeface="Lato"/>
                <a:sym typeface="Lato"/>
              </a:rPr>
              <a:t>ignoré - un fichier que Git a été explicitement invité à ignorer.</a:t>
            </a:r>
            <a:endParaRPr sz="1400">
              <a:highlight>
                <a:schemeClr val="dk1"/>
              </a:highlight>
              <a:latin typeface="Lato"/>
              <a:ea typeface="Lato"/>
              <a:cs typeface="Lato"/>
              <a:sym typeface="Lato"/>
            </a:endParaRPr>
          </a:p>
          <a:p>
            <a:pPr indent="0" lvl="0" marL="0" rtl="0" algn="l">
              <a:lnSpc>
                <a:spcPct val="115000"/>
              </a:lnSpc>
              <a:spcBef>
                <a:spcPts val="1600"/>
              </a:spcBef>
              <a:spcAft>
                <a:spcPts val="1600"/>
              </a:spcAft>
              <a:buNone/>
            </a:pPr>
            <a:r>
              <a:t/>
            </a:r>
            <a:endParaRPr b="1" sz="1400">
              <a:highlight>
                <a:schemeClr val="dk1"/>
              </a:highlight>
              <a:latin typeface="Lato"/>
              <a:ea typeface="Lato"/>
              <a:cs typeface="Lato"/>
              <a:sym typeface="Lato"/>
            </a:endParaRPr>
          </a:p>
        </p:txBody>
      </p:sp>
      <p:pic>
        <p:nvPicPr>
          <p:cNvPr id="443" name="Google Shape;443;p46"/>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7"/>
          <p:cNvSpPr txBox="1"/>
          <p:nvPr>
            <p:ph type="title"/>
          </p:nvPr>
        </p:nvSpPr>
        <p:spPr>
          <a:xfrm>
            <a:off x="1231550" y="85125"/>
            <a:ext cx="5609700" cy="4905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Débuter avec Git : Enregistrer les modifications</a:t>
            </a:r>
            <a:endParaRPr/>
          </a:p>
          <a:p>
            <a:pPr indent="0" lvl="0" marL="0" rtl="0" algn="l">
              <a:lnSpc>
                <a:spcPct val="115000"/>
              </a:lnSpc>
              <a:spcBef>
                <a:spcPts val="1600"/>
              </a:spcBef>
              <a:spcAft>
                <a:spcPts val="0"/>
              </a:spcAft>
              <a:buNone/>
            </a:pPr>
            <a:r>
              <a:rPr b="1" lang="en-GB" sz="1400">
                <a:highlight>
                  <a:schemeClr val="dk1"/>
                </a:highlight>
                <a:latin typeface="Lato"/>
                <a:ea typeface="Lato"/>
                <a:cs typeface="Lato"/>
                <a:sym typeface="Lato"/>
              </a:rPr>
              <a:t>.gitignore</a:t>
            </a:r>
            <a:endParaRPr b="1" sz="1400">
              <a:highlight>
                <a:schemeClr val="dk1"/>
              </a:highlight>
              <a:latin typeface="Lato"/>
              <a:ea typeface="Lato"/>
              <a:cs typeface="Lato"/>
              <a:sym typeface="Lato"/>
            </a:endParaRPr>
          </a:p>
          <a:p>
            <a:pPr indent="0" lvl="0" marL="0" rtl="0" algn="l">
              <a:lnSpc>
                <a:spcPct val="115000"/>
              </a:lnSpc>
              <a:spcBef>
                <a:spcPts val="1600"/>
              </a:spcBef>
              <a:spcAft>
                <a:spcPts val="0"/>
              </a:spcAft>
              <a:buNone/>
            </a:pPr>
            <a:r>
              <a:rPr lang="en-GB" sz="1400">
                <a:highlight>
                  <a:schemeClr val="dk1"/>
                </a:highlight>
                <a:latin typeface="Lato"/>
                <a:ea typeface="Lato"/>
                <a:cs typeface="Lato"/>
                <a:sym typeface="Lato"/>
              </a:rPr>
              <a:t>Les fichiers ignorés sont généralement des artefacts de build et des fichiers générés par la machine qui peuvent être dérivés de la source de votre référentiel ou qui ne devraient pas être mis dans un commit.</a:t>
            </a:r>
            <a:endParaRPr sz="1400">
              <a:highlight>
                <a:schemeClr val="dk1"/>
              </a:highlight>
              <a:latin typeface="Lato"/>
              <a:ea typeface="Lato"/>
              <a:cs typeface="Lato"/>
              <a:sym typeface="Lato"/>
            </a:endParaRPr>
          </a:p>
          <a:p>
            <a:pPr indent="0" lvl="0" marL="0" rtl="0" algn="l">
              <a:lnSpc>
                <a:spcPct val="115000"/>
              </a:lnSpc>
              <a:spcBef>
                <a:spcPts val="1600"/>
              </a:spcBef>
              <a:spcAft>
                <a:spcPts val="0"/>
              </a:spcAft>
              <a:buNone/>
            </a:pPr>
            <a:r>
              <a:rPr lang="en-GB" sz="1400">
                <a:highlight>
                  <a:schemeClr val="dk1"/>
                </a:highlight>
                <a:latin typeface="Lato"/>
                <a:ea typeface="Lato"/>
                <a:cs typeface="Lato"/>
                <a:sym typeface="Lato"/>
              </a:rPr>
              <a:t> Voici quelques exemples courants :</a:t>
            </a:r>
            <a:endParaRPr sz="1400">
              <a:highlight>
                <a:schemeClr val="dk1"/>
              </a:highlight>
              <a:latin typeface="Lato"/>
              <a:ea typeface="Lato"/>
              <a:cs typeface="Lato"/>
              <a:sym typeface="Lato"/>
            </a:endParaRPr>
          </a:p>
          <a:p>
            <a:pPr indent="-317500" lvl="0" marL="457200" rtl="0" algn="l">
              <a:lnSpc>
                <a:spcPct val="115000"/>
              </a:lnSpc>
              <a:spcBef>
                <a:spcPts val="1600"/>
              </a:spcBef>
              <a:spcAft>
                <a:spcPts val="0"/>
              </a:spcAft>
              <a:buSzPts val="1400"/>
              <a:buFont typeface="Lato"/>
              <a:buChar char="-"/>
            </a:pPr>
            <a:r>
              <a:rPr lang="en-GB" sz="1400">
                <a:highlight>
                  <a:schemeClr val="dk1"/>
                </a:highlight>
                <a:latin typeface="Lato"/>
                <a:ea typeface="Lato"/>
                <a:cs typeface="Lato"/>
                <a:sym typeface="Lato"/>
              </a:rPr>
              <a:t>C</a:t>
            </a:r>
            <a:r>
              <a:rPr lang="en-GB" sz="1400">
                <a:highlight>
                  <a:schemeClr val="dk1"/>
                </a:highlight>
                <a:latin typeface="Lato"/>
                <a:ea typeface="Lato"/>
                <a:cs typeface="Lato"/>
                <a:sym typeface="Lato"/>
              </a:rPr>
              <a:t>aches de dépendances, tels que le contenu de /node_modules ou /packages</a:t>
            </a:r>
            <a:endParaRPr sz="1400">
              <a:highlight>
                <a:schemeClr val="dk1"/>
              </a:highlight>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lang="en-GB" sz="1400">
                <a:highlight>
                  <a:schemeClr val="dk1"/>
                </a:highlight>
                <a:latin typeface="Lato"/>
                <a:ea typeface="Lato"/>
                <a:cs typeface="Lato"/>
                <a:sym typeface="Lato"/>
              </a:rPr>
              <a:t>Code compilé, tel que les fichiers .o, .pyc et .classcréer des répertoires de sortie, tels que /bin, /out ou /target</a:t>
            </a:r>
            <a:endParaRPr sz="1400">
              <a:highlight>
                <a:schemeClr val="dk1"/>
              </a:highlight>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lang="en-GB" sz="1400">
                <a:highlight>
                  <a:schemeClr val="dk1"/>
                </a:highlight>
                <a:latin typeface="Lato"/>
                <a:ea typeface="Lato"/>
                <a:cs typeface="Lato"/>
                <a:sym typeface="Lato"/>
              </a:rPr>
              <a:t>fichiers générés lors de l'exécution, tels que .log, .lock ou .tmp</a:t>
            </a:r>
            <a:endParaRPr sz="1400">
              <a:highlight>
                <a:schemeClr val="dk1"/>
              </a:highlight>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lang="en-GB" sz="1400">
                <a:highlight>
                  <a:schemeClr val="dk1"/>
                </a:highlight>
                <a:latin typeface="Lato"/>
                <a:ea typeface="Lato"/>
                <a:cs typeface="Lato"/>
                <a:sym typeface="Lato"/>
              </a:rPr>
              <a:t>fichiers système cachés, tels que .DS_Store ou Thumbs.db</a:t>
            </a:r>
            <a:endParaRPr sz="1400">
              <a:highlight>
                <a:schemeClr val="dk1"/>
              </a:highlight>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lang="en-GB" sz="1400">
                <a:highlight>
                  <a:schemeClr val="dk1"/>
                </a:highlight>
                <a:latin typeface="Lato"/>
                <a:ea typeface="Lato"/>
                <a:cs typeface="Lato"/>
                <a:sym typeface="Lato"/>
              </a:rPr>
              <a:t>fichiers de configuration IDE personnels, tels que .idea/workspace.xml</a:t>
            </a:r>
            <a:endParaRPr sz="1400">
              <a:highlight>
                <a:schemeClr val="dk1"/>
              </a:highlight>
              <a:latin typeface="Lato"/>
              <a:ea typeface="Lato"/>
              <a:cs typeface="Lato"/>
              <a:sym typeface="Lato"/>
            </a:endParaRPr>
          </a:p>
          <a:p>
            <a:pPr indent="0" lvl="0" marL="0" rtl="0" algn="l">
              <a:lnSpc>
                <a:spcPct val="115000"/>
              </a:lnSpc>
              <a:spcBef>
                <a:spcPts val="1600"/>
              </a:spcBef>
              <a:spcAft>
                <a:spcPts val="1600"/>
              </a:spcAft>
              <a:buNone/>
            </a:pPr>
            <a:r>
              <a:t/>
            </a:r>
            <a:endParaRPr b="1" sz="1400">
              <a:highlight>
                <a:schemeClr val="dk1"/>
              </a:highlight>
              <a:latin typeface="Lato"/>
              <a:ea typeface="Lato"/>
              <a:cs typeface="Lato"/>
              <a:sym typeface="Lato"/>
            </a:endParaRPr>
          </a:p>
        </p:txBody>
      </p:sp>
      <p:pic>
        <p:nvPicPr>
          <p:cNvPr id="449" name="Google Shape;449;p47"/>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4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Prochainement</a:t>
            </a:r>
            <a:endParaRPr/>
          </a:p>
        </p:txBody>
      </p:sp>
      <p:sp>
        <p:nvSpPr>
          <p:cNvPr id="455" name="Google Shape;455;p48"/>
          <p:cNvSpPr txBox="1"/>
          <p:nvPr>
            <p:ph idx="1" type="body"/>
          </p:nvPr>
        </p:nvSpPr>
        <p:spPr>
          <a:xfrm>
            <a:off x="1297500" y="1567550"/>
            <a:ext cx="7038900" cy="14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Git est un outil incontournable dans la gestion des différente versions d’un code source.</a:t>
            </a:r>
            <a:endParaRPr>
              <a:solidFill>
                <a:srgbClr val="FFFFFF"/>
              </a:solidFill>
            </a:endParaRPr>
          </a:p>
          <a:p>
            <a:pPr indent="0" lvl="0" marL="0" rtl="0" algn="l">
              <a:spcBef>
                <a:spcPts val="1600"/>
              </a:spcBef>
              <a:spcAft>
                <a:spcPts val="0"/>
              </a:spcAft>
              <a:buNone/>
            </a:pPr>
            <a:r>
              <a:rPr lang="en-GB">
                <a:solidFill>
                  <a:srgbClr val="FFFFFF"/>
                </a:solidFill>
              </a:rPr>
              <a:t>Au cours des prochaines lessons, nous étudierons comment l’utiliser pour collaborer à plusieurs sur le même projet.</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4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Merci pour votre attention.</a:t>
            </a:r>
            <a:endParaRPr/>
          </a:p>
        </p:txBody>
      </p:sp>
      <p:sp>
        <p:nvSpPr>
          <p:cNvPr id="461" name="Google Shape;461;p49"/>
          <p:cNvSpPr txBox="1"/>
          <p:nvPr>
            <p:ph type="title"/>
          </p:nvPr>
        </p:nvSpPr>
        <p:spPr>
          <a:xfrm>
            <a:off x="1297500" y="21265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Avez-vous des questions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0"/>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Pourquoi utiliser Git</a:t>
            </a:r>
            <a:endParaRPr/>
          </a:p>
        </p:txBody>
      </p:sp>
      <p:sp>
        <p:nvSpPr>
          <p:cNvPr id="249" name="Google Shape;249;p20"/>
          <p:cNvSpPr txBox="1"/>
          <p:nvPr>
            <p:ph idx="1" type="body"/>
          </p:nvPr>
        </p:nvSpPr>
        <p:spPr>
          <a:xfrm>
            <a:off x="1297500" y="1567550"/>
            <a:ext cx="56097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L’un des plus grands avantages de Git réside dans ses capacités de création de branches.</a:t>
            </a:r>
            <a:endParaRPr/>
          </a:p>
          <a:p>
            <a:pPr indent="0" lvl="0" marL="0" rtl="0" algn="l">
              <a:spcBef>
                <a:spcPts val="1600"/>
              </a:spcBef>
              <a:spcAft>
                <a:spcPts val="0"/>
              </a:spcAft>
              <a:buNone/>
            </a:pPr>
            <a:r>
              <a:rPr lang="en-GB"/>
              <a:t>Contrairement aux systèmes de contrôle de version centralisés, les branches Git sont peu coûteuses et faciles à fusionner.</a:t>
            </a:r>
            <a:endParaRPr/>
          </a:p>
          <a:p>
            <a:pPr indent="0" lvl="0" marL="0" rtl="0" algn="l">
              <a:spcBef>
                <a:spcPts val="1600"/>
              </a:spcBef>
              <a:spcAft>
                <a:spcPts val="1600"/>
              </a:spcAft>
              <a:buNone/>
            </a:pPr>
            <a:r>
              <a:rPr lang="en-GB"/>
              <a:t>Cela facilite le workflow de branche par fonctionnalités, populaire auprès de nombreux utilisateurs de Git.</a:t>
            </a:r>
            <a:endParaRPr/>
          </a:p>
        </p:txBody>
      </p:sp>
      <p:pic>
        <p:nvPicPr>
          <p:cNvPr id="250" name="Google Shape;250;p20"/>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97500" y="514150"/>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Pourquoi utiliser Git</a:t>
            </a:r>
            <a:endParaRPr/>
          </a:p>
        </p:txBody>
      </p:sp>
      <p:pic>
        <p:nvPicPr>
          <p:cNvPr id="256" name="Google Shape;256;p21"/>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pic>
        <p:nvPicPr>
          <p:cNvPr id="257" name="Google Shape;257;p21"/>
          <p:cNvPicPr preferRelativeResize="0"/>
          <p:nvPr/>
        </p:nvPicPr>
        <p:blipFill>
          <a:blip r:embed="rId4">
            <a:alphaModFix/>
          </a:blip>
          <a:stretch>
            <a:fillRect/>
          </a:stretch>
        </p:blipFill>
        <p:spPr>
          <a:xfrm>
            <a:off x="1187250" y="1624950"/>
            <a:ext cx="5933226" cy="3184165"/>
          </a:xfrm>
          <a:prstGeom prst="rect">
            <a:avLst/>
          </a:prstGeom>
          <a:noFill/>
          <a:ln>
            <a:noFill/>
          </a:ln>
        </p:spPr>
      </p:pic>
      <p:sp>
        <p:nvSpPr>
          <p:cNvPr id="258" name="Google Shape;258;p21"/>
          <p:cNvSpPr txBox="1"/>
          <p:nvPr/>
        </p:nvSpPr>
        <p:spPr>
          <a:xfrm>
            <a:off x="1655375" y="1510650"/>
            <a:ext cx="2121000" cy="50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highlight>
                  <a:schemeClr val="dk1"/>
                </a:highlight>
                <a:latin typeface="Lato"/>
                <a:ea typeface="Lato"/>
                <a:cs typeface="Lato"/>
                <a:sym typeface="Lato"/>
              </a:rPr>
              <a:t>Système de contrôle de version centralisé</a:t>
            </a:r>
            <a:endParaRPr>
              <a:solidFill>
                <a:schemeClr val="lt1"/>
              </a:solidFill>
              <a:highlight>
                <a:schemeClr val="dk1"/>
              </a:highlight>
              <a:latin typeface="Lato"/>
              <a:ea typeface="Lato"/>
              <a:cs typeface="Lato"/>
              <a:sym typeface="Lato"/>
            </a:endParaRPr>
          </a:p>
        </p:txBody>
      </p:sp>
      <p:sp>
        <p:nvSpPr>
          <p:cNvPr id="259" name="Google Shape;259;p21"/>
          <p:cNvSpPr txBox="1"/>
          <p:nvPr/>
        </p:nvSpPr>
        <p:spPr>
          <a:xfrm>
            <a:off x="4574200" y="1510650"/>
            <a:ext cx="2121000" cy="50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highlight>
                  <a:schemeClr val="dk1"/>
                </a:highlight>
                <a:latin typeface="Lato"/>
                <a:ea typeface="Lato"/>
                <a:cs typeface="Lato"/>
                <a:sym typeface="Lato"/>
              </a:rPr>
              <a:t>Système de contrôle de version décentralisé</a:t>
            </a:r>
            <a:endParaRPr>
              <a:solidFill>
                <a:schemeClr val="lt1"/>
              </a:solidFill>
              <a:highlight>
                <a:schemeClr val="dk1"/>
              </a:highlight>
              <a:latin typeface="Lato"/>
              <a:ea typeface="Lato"/>
              <a:cs typeface="Lato"/>
              <a:sym typeface="Lato"/>
            </a:endParaRPr>
          </a:p>
        </p:txBody>
      </p:sp>
      <p:sp>
        <p:nvSpPr>
          <p:cNvPr id="260" name="Google Shape;260;p21"/>
          <p:cNvSpPr txBox="1"/>
          <p:nvPr/>
        </p:nvSpPr>
        <p:spPr>
          <a:xfrm>
            <a:off x="1731575" y="2089050"/>
            <a:ext cx="1854600" cy="29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chemeClr val="lt1"/>
                </a:solidFill>
                <a:highlight>
                  <a:schemeClr val="dk1"/>
                </a:highlight>
                <a:latin typeface="Lato"/>
                <a:ea typeface="Lato"/>
                <a:cs typeface="Lato"/>
                <a:sym typeface="Lato"/>
              </a:rPr>
              <a:t>Dépot Central</a:t>
            </a:r>
            <a:endParaRPr sz="800">
              <a:solidFill>
                <a:schemeClr val="lt1"/>
              </a:solidFill>
              <a:highlight>
                <a:schemeClr val="dk1"/>
              </a:highlight>
              <a:latin typeface="Lato"/>
              <a:ea typeface="Lato"/>
              <a:cs typeface="Lato"/>
              <a:sym typeface="Lato"/>
            </a:endParaRPr>
          </a:p>
        </p:txBody>
      </p:sp>
      <p:sp>
        <p:nvSpPr>
          <p:cNvPr id="261" name="Google Shape;261;p21"/>
          <p:cNvSpPr txBox="1"/>
          <p:nvPr/>
        </p:nvSpPr>
        <p:spPr>
          <a:xfrm>
            <a:off x="4631200" y="2089050"/>
            <a:ext cx="1854600" cy="29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chemeClr val="lt1"/>
                </a:solidFill>
                <a:highlight>
                  <a:schemeClr val="dk1"/>
                </a:highlight>
                <a:latin typeface="Lato"/>
                <a:ea typeface="Lato"/>
                <a:cs typeface="Lato"/>
                <a:sym typeface="Lato"/>
              </a:rPr>
              <a:t>Dépot Entier</a:t>
            </a:r>
            <a:endParaRPr sz="800">
              <a:solidFill>
                <a:schemeClr val="lt1"/>
              </a:solidFill>
              <a:highlight>
                <a:schemeClr val="dk1"/>
              </a:highlight>
              <a:latin typeface="Lato"/>
              <a:ea typeface="Lato"/>
              <a:cs typeface="Lato"/>
              <a:sym typeface="Lato"/>
            </a:endParaRPr>
          </a:p>
        </p:txBody>
      </p:sp>
      <p:sp>
        <p:nvSpPr>
          <p:cNvPr id="262" name="Google Shape;262;p21"/>
          <p:cNvSpPr txBox="1"/>
          <p:nvPr/>
        </p:nvSpPr>
        <p:spPr>
          <a:xfrm>
            <a:off x="920850" y="4331625"/>
            <a:ext cx="1854600" cy="29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chemeClr val="lt1"/>
                </a:solidFill>
                <a:highlight>
                  <a:schemeClr val="dk1"/>
                </a:highlight>
                <a:latin typeface="Lato"/>
                <a:ea typeface="Lato"/>
                <a:cs typeface="Lato"/>
                <a:sym typeface="Lato"/>
              </a:rPr>
              <a:t>Copie de travail</a:t>
            </a:r>
            <a:endParaRPr sz="800">
              <a:solidFill>
                <a:schemeClr val="lt1"/>
              </a:solidFill>
              <a:highlight>
                <a:schemeClr val="dk1"/>
              </a:highlight>
              <a:latin typeface="Lato"/>
              <a:ea typeface="Lato"/>
              <a:cs typeface="Lato"/>
              <a:sym typeface="Lato"/>
            </a:endParaRPr>
          </a:p>
        </p:txBody>
      </p:sp>
      <p:sp>
        <p:nvSpPr>
          <p:cNvPr id="263" name="Google Shape;263;p21"/>
          <p:cNvSpPr txBox="1"/>
          <p:nvPr/>
        </p:nvSpPr>
        <p:spPr>
          <a:xfrm>
            <a:off x="2578125" y="4331625"/>
            <a:ext cx="1854600" cy="29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chemeClr val="lt1"/>
                </a:solidFill>
                <a:highlight>
                  <a:schemeClr val="dk1"/>
                </a:highlight>
                <a:latin typeface="Lato"/>
                <a:ea typeface="Lato"/>
                <a:cs typeface="Lato"/>
                <a:sym typeface="Lato"/>
              </a:rPr>
              <a:t>Copie de travail</a:t>
            </a:r>
            <a:endParaRPr sz="800">
              <a:solidFill>
                <a:schemeClr val="lt1"/>
              </a:solidFill>
              <a:highlight>
                <a:schemeClr val="dk1"/>
              </a:highlight>
              <a:latin typeface="Lato"/>
              <a:ea typeface="Lato"/>
              <a:cs typeface="Lato"/>
              <a:sym typeface="Lato"/>
            </a:endParaRPr>
          </a:p>
        </p:txBody>
      </p:sp>
      <p:sp>
        <p:nvSpPr>
          <p:cNvPr id="264" name="Google Shape;264;p21"/>
          <p:cNvSpPr txBox="1"/>
          <p:nvPr/>
        </p:nvSpPr>
        <p:spPr>
          <a:xfrm>
            <a:off x="3883850" y="4463550"/>
            <a:ext cx="1854600" cy="29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chemeClr val="lt1"/>
                </a:solidFill>
                <a:highlight>
                  <a:schemeClr val="dk1"/>
                </a:highlight>
                <a:latin typeface="Lato"/>
                <a:ea typeface="Lato"/>
                <a:cs typeface="Lato"/>
                <a:sym typeface="Lato"/>
              </a:rPr>
              <a:t>Dépot Entier</a:t>
            </a:r>
            <a:endParaRPr sz="800">
              <a:solidFill>
                <a:schemeClr val="lt1"/>
              </a:solidFill>
              <a:highlight>
                <a:schemeClr val="dk1"/>
              </a:highlight>
              <a:latin typeface="Lato"/>
              <a:ea typeface="Lato"/>
              <a:cs typeface="Lato"/>
              <a:sym typeface="Lato"/>
            </a:endParaRPr>
          </a:p>
        </p:txBody>
      </p:sp>
      <p:sp>
        <p:nvSpPr>
          <p:cNvPr id="265" name="Google Shape;265;p21"/>
          <p:cNvSpPr txBox="1"/>
          <p:nvPr/>
        </p:nvSpPr>
        <p:spPr>
          <a:xfrm>
            <a:off x="5573150" y="4488525"/>
            <a:ext cx="1854600" cy="29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chemeClr val="lt1"/>
                </a:solidFill>
                <a:highlight>
                  <a:schemeClr val="dk1"/>
                </a:highlight>
                <a:latin typeface="Lato"/>
                <a:ea typeface="Lato"/>
                <a:cs typeface="Lato"/>
                <a:sym typeface="Lato"/>
              </a:rPr>
              <a:t>Dépot Entier</a:t>
            </a:r>
            <a:endParaRPr sz="800">
              <a:solidFill>
                <a:schemeClr val="lt1"/>
              </a:solidFill>
              <a:highlight>
                <a:schemeClr val="dk1"/>
              </a:highlight>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2"/>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Installation de Git</a:t>
            </a:r>
            <a:endParaRPr/>
          </a:p>
        </p:txBody>
      </p:sp>
      <p:sp>
        <p:nvSpPr>
          <p:cNvPr id="271" name="Google Shape;271;p22"/>
          <p:cNvSpPr txBox="1"/>
          <p:nvPr>
            <p:ph idx="1" type="body"/>
          </p:nvPr>
        </p:nvSpPr>
        <p:spPr>
          <a:xfrm>
            <a:off x="1297500" y="1567550"/>
            <a:ext cx="5609700" cy="43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400"/>
              <a:t>Installer Git pour Windows :</a:t>
            </a:r>
            <a:endParaRPr b="1" sz="1400"/>
          </a:p>
        </p:txBody>
      </p:sp>
      <p:sp>
        <p:nvSpPr>
          <p:cNvPr id="272" name="Google Shape;272;p22"/>
          <p:cNvSpPr txBox="1"/>
          <p:nvPr/>
        </p:nvSpPr>
        <p:spPr>
          <a:xfrm>
            <a:off x="1393450" y="2120925"/>
            <a:ext cx="3831900" cy="2766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Télécharger l’installateur pour windows sur le site officiel: </a:t>
            </a:r>
            <a:r>
              <a:rPr lang="en-GB">
                <a:solidFill>
                  <a:schemeClr val="lt2"/>
                </a:solidFill>
                <a:highlight>
                  <a:schemeClr val="dk1"/>
                </a:highlight>
                <a:latin typeface="Lato"/>
                <a:ea typeface="Lato"/>
                <a:cs typeface="Lato"/>
                <a:sym typeface="Lato"/>
              </a:rPr>
              <a:t>https://git-scm.com/download/win</a:t>
            </a:r>
            <a:endParaRPr>
              <a:solidFill>
                <a:schemeClr val="lt2"/>
              </a:solidFill>
              <a:highlight>
                <a:schemeClr val="dk1"/>
              </a:highlight>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Exécuter l’installateur et suivre les étapes à l’écran</a:t>
            </a:r>
            <a:endParaRPr>
              <a:solidFill>
                <a:schemeClr val="dk1"/>
              </a:solidFill>
              <a:highlight>
                <a:schemeClr val="lt1"/>
              </a:highlight>
              <a:latin typeface="Lato"/>
              <a:ea typeface="Lato"/>
              <a:cs typeface="Lato"/>
              <a:sym typeface="Lato"/>
            </a:endParaRPr>
          </a:p>
        </p:txBody>
      </p:sp>
      <p:pic>
        <p:nvPicPr>
          <p:cNvPr id="273" name="Google Shape;273;p22"/>
          <p:cNvPicPr preferRelativeResize="0"/>
          <p:nvPr/>
        </p:nvPicPr>
        <p:blipFill>
          <a:blip r:embed="rId3">
            <a:alphaModFix/>
          </a:blip>
          <a:stretch>
            <a:fillRect/>
          </a:stretch>
        </p:blipFill>
        <p:spPr>
          <a:xfrm>
            <a:off x="5736350" y="1998042"/>
            <a:ext cx="2139733" cy="2139733"/>
          </a:xfrm>
          <a:prstGeom prst="rect">
            <a:avLst/>
          </a:prstGeom>
          <a:noFill/>
          <a:ln>
            <a:noFill/>
          </a:ln>
        </p:spPr>
      </p:pic>
      <p:pic>
        <p:nvPicPr>
          <p:cNvPr id="274" name="Google Shape;274;p22"/>
          <p:cNvPicPr preferRelativeResize="0"/>
          <p:nvPr/>
        </p:nvPicPr>
        <p:blipFill rotWithShape="1">
          <a:blip r:embed="rId4">
            <a:alphaModFix/>
          </a:blip>
          <a:srcRect b="0" l="12473" r="12473" t="0"/>
          <a:stretch/>
        </p:blipFill>
        <p:spPr>
          <a:xfrm rot="10800000">
            <a:off x="6238025" y="7367"/>
            <a:ext cx="2898000" cy="2691600"/>
          </a:xfrm>
          <a:prstGeom prst="rtTriangle">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3"/>
          <p:cNvSpPr txBox="1"/>
          <p:nvPr/>
        </p:nvSpPr>
        <p:spPr>
          <a:xfrm>
            <a:off x="1317250" y="2120925"/>
            <a:ext cx="3831900" cy="27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Il est facile d’installer Git sur Linux en utilisant le gestionnaire de package de la distribution Linux utilisée.</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b="1" lang="en-GB">
                <a:solidFill>
                  <a:schemeClr val="lt1"/>
                </a:solidFill>
                <a:latin typeface="Lato"/>
                <a:ea typeface="Lato"/>
                <a:cs typeface="Lato"/>
                <a:sym typeface="Lato"/>
              </a:rPr>
              <a:t>Pour Débian/Ubuntu :</a:t>
            </a:r>
            <a:endParaRPr b="1">
              <a:solidFill>
                <a:schemeClr val="lt1"/>
              </a:solidFill>
              <a:latin typeface="Lato"/>
              <a:ea typeface="Lato"/>
              <a:cs typeface="Lato"/>
              <a:sym typeface="Lato"/>
            </a:endParaRPr>
          </a:p>
          <a:p>
            <a:pPr indent="0" lvl="0" marL="0" rtl="0" algn="l">
              <a:spcBef>
                <a:spcPts val="0"/>
              </a:spcBef>
              <a:spcAft>
                <a:spcPts val="0"/>
              </a:spcAft>
              <a:buNone/>
            </a:pPr>
            <a:r>
              <a:t/>
            </a:r>
            <a:endParaRPr b="1">
              <a:solidFill>
                <a:schemeClr val="lt1"/>
              </a:solidFill>
              <a:latin typeface="Lato"/>
              <a:ea typeface="Lato"/>
              <a:cs typeface="Lato"/>
              <a:sym typeface="Lato"/>
            </a:endParaRPr>
          </a:p>
          <a:p>
            <a:pPr indent="0" lvl="0" marL="0" rtl="0" algn="l">
              <a:spcBef>
                <a:spcPts val="0"/>
              </a:spcBef>
              <a:spcAft>
                <a:spcPts val="0"/>
              </a:spcAft>
              <a:buNone/>
            </a:pPr>
            <a:r>
              <a:rPr b="1" lang="en-GB">
                <a:solidFill>
                  <a:schemeClr val="dk1"/>
                </a:solidFill>
                <a:highlight>
                  <a:schemeClr val="lt1"/>
                </a:highlight>
                <a:latin typeface="Lato"/>
                <a:ea typeface="Lato"/>
                <a:cs typeface="Lato"/>
                <a:sym typeface="Lato"/>
              </a:rPr>
              <a:t># apt-get install git</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rPr b="1" lang="en-GB">
                <a:solidFill>
                  <a:schemeClr val="lt1"/>
                </a:solidFill>
                <a:highlight>
                  <a:schemeClr val="dk1"/>
                </a:highlight>
                <a:latin typeface="Lato"/>
                <a:ea typeface="Lato"/>
                <a:cs typeface="Lato"/>
                <a:sym typeface="Lato"/>
              </a:rPr>
              <a:t>Pour les autres distributions Linux, rendez-vous sur : </a:t>
            </a:r>
            <a:r>
              <a:rPr b="1" lang="en-GB">
                <a:solidFill>
                  <a:schemeClr val="lt2"/>
                </a:solidFill>
                <a:highlight>
                  <a:schemeClr val="dk1"/>
                </a:highlight>
                <a:latin typeface="Lato"/>
                <a:ea typeface="Lato"/>
                <a:cs typeface="Lato"/>
                <a:sym typeface="Lato"/>
              </a:rPr>
              <a:t>https://git-scm.com/download/linux</a:t>
            </a:r>
            <a:endParaRPr b="1">
              <a:solidFill>
                <a:schemeClr val="lt2"/>
              </a:solidFill>
              <a:highlight>
                <a:schemeClr val="dk1"/>
              </a:highlight>
              <a:latin typeface="Lato"/>
              <a:ea typeface="Lato"/>
              <a:cs typeface="Lato"/>
              <a:sym typeface="Lato"/>
            </a:endParaRPr>
          </a:p>
        </p:txBody>
      </p:sp>
      <p:sp>
        <p:nvSpPr>
          <p:cNvPr id="280" name="Google Shape;280;p2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Installation de Git</a:t>
            </a:r>
            <a:endParaRPr/>
          </a:p>
        </p:txBody>
      </p:sp>
      <p:sp>
        <p:nvSpPr>
          <p:cNvPr id="281" name="Google Shape;281;p23"/>
          <p:cNvSpPr txBox="1"/>
          <p:nvPr>
            <p:ph idx="1" type="body"/>
          </p:nvPr>
        </p:nvSpPr>
        <p:spPr>
          <a:xfrm>
            <a:off x="1297500" y="1567550"/>
            <a:ext cx="5609700" cy="43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400"/>
              <a:t>Installer Git pour Linux:</a:t>
            </a:r>
            <a:endParaRPr b="1" sz="1400"/>
          </a:p>
        </p:txBody>
      </p:sp>
      <p:pic>
        <p:nvPicPr>
          <p:cNvPr id="282" name="Google Shape;282;p23"/>
          <p:cNvPicPr preferRelativeResize="0"/>
          <p:nvPr/>
        </p:nvPicPr>
        <p:blipFill>
          <a:blip r:embed="rId3">
            <a:alphaModFix/>
          </a:blip>
          <a:stretch>
            <a:fillRect/>
          </a:stretch>
        </p:blipFill>
        <p:spPr>
          <a:xfrm>
            <a:off x="5756850" y="1998042"/>
            <a:ext cx="2139733" cy="2139733"/>
          </a:xfrm>
          <a:prstGeom prst="rect">
            <a:avLst/>
          </a:prstGeom>
          <a:noFill/>
          <a:ln>
            <a:noFill/>
          </a:ln>
        </p:spPr>
      </p:pic>
      <p:pic>
        <p:nvPicPr>
          <p:cNvPr id="283" name="Google Shape;283;p23"/>
          <p:cNvPicPr preferRelativeResize="0"/>
          <p:nvPr/>
        </p:nvPicPr>
        <p:blipFill rotWithShape="1">
          <a:blip r:embed="rId4">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Installation de Git</a:t>
            </a:r>
            <a:endParaRPr/>
          </a:p>
        </p:txBody>
      </p:sp>
      <p:sp>
        <p:nvSpPr>
          <p:cNvPr id="289" name="Google Shape;289;p24"/>
          <p:cNvSpPr txBox="1"/>
          <p:nvPr>
            <p:ph idx="1" type="body"/>
          </p:nvPr>
        </p:nvSpPr>
        <p:spPr>
          <a:xfrm>
            <a:off x="1297500" y="1567550"/>
            <a:ext cx="5609700" cy="43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400"/>
              <a:t>Installer Git pour macOs :</a:t>
            </a:r>
            <a:endParaRPr b="1" sz="1400"/>
          </a:p>
        </p:txBody>
      </p:sp>
      <p:sp>
        <p:nvSpPr>
          <p:cNvPr id="290" name="Google Shape;290;p24"/>
          <p:cNvSpPr txBox="1"/>
          <p:nvPr/>
        </p:nvSpPr>
        <p:spPr>
          <a:xfrm>
            <a:off x="1393450" y="2120925"/>
            <a:ext cx="3831900" cy="27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Pour installer Git sur macOs, la méthode la plus simple consiste à installer homebrew et d’exécuter la commande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b="1" lang="en-GB">
                <a:solidFill>
                  <a:schemeClr val="dk1"/>
                </a:solidFill>
                <a:highlight>
                  <a:schemeClr val="lt1"/>
                </a:highlight>
                <a:latin typeface="Lato"/>
                <a:ea typeface="Lato"/>
                <a:cs typeface="Lato"/>
                <a:sym typeface="Lato"/>
              </a:rPr>
              <a:t># brew install git</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rPr lang="en-GB">
                <a:solidFill>
                  <a:schemeClr val="lt1"/>
                </a:solidFill>
                <a:highlight>
                  <a:schemeClr val="dk1"/>
                </a:highlight>
                <a:latin typeface="Lato"/>
                <a:ea typeface="Lato"/>
                <a:cs typeface="Lato"/>
                <a:sym typeface="Lato"/>
              </a:rPr>
              <a:t>Pour d’autres alternatives, consultez : </a:t>
            </a:r>
            <a:endParaRPr>
              <a:solidFill>
                <a:schemeClr val="lt1"/>
              </a:solidFill>
              <a:highlight>
                <a:schemeClr val="dk1"/>
              </a:highlight>
              <a:latin typeface="Lato"/>
              <a:ea typeface="Lato"/>
              <a:cs typeface="Lato"/>
              <a:sym typeface="Lato"/>
            </a:endParaRPr>
          </a:p>
          <a:p>
            <a:pPr indent="0" lvl="0" marL="0" rtl="0" algn="l">
              <a:spcBef>
                <a:spcPts val="0"/>
              </a:spcBef>
              <a:spcAft>
                <a:spcPts val="0"/>
              </a:spcAft>
              <a:buNone/>
            </a:pPr>
            <a:r>
              <a:rPr lang="en-GB">
                <a:solidFill>
                  <a:schemeClr val="lt2"/>
                </a:solidFill>
                <a:highlight>
                  <a:schemeClr val="dk1"/>
                </a:highlight>
                <a:latin typeface="Lato"/>
                <a:ea typeface="Lato"/>
                <a:cs typeface="Lato"/>
                <a:sym typeface="Lato"/>
              </a:rPr>
              <a:t>https://git-scm.com/download/mac</a:t>
            </a:r>
            <a:endParaRPr>
              <a:solidFill>
                <a:schemeClr val="lt2"/>
              </a:solidFill>
              <a:highlight>
                <a:schemeClr val="dk1"/>
              </a:highlight>
              <a:latin typeface="Lato"/>
              <a:ea typeface="Lato"/>
              <a:cs typeface="Lato"/>
              <a:sym typeface="Lato"/>
            </a:endParaRPr>
          </a:p>
        </p:txBody>
      </p:sp>
      <p:pic>
        <p:nvPicPr>
          <p:cNvPr id="291" name="Google Shape;291;p24"/>
          <p:cNvPicPr preferRelativeResize="0"/>
          <p:nvPr/>
        </p:nvPicPr>
        <p:blipFill>
          <a:blip r:embed="rId3">
            <a:alphaModFix/>
          </a:blip>
          <a:stretch>
            <a:fillRect/>
          </a:stretch>
        </p:blipFill>
        <p:spPr>
          <a:xfrm>
            <a:off x="5808075" y="1998042"/>
            <a:ext cx="2139733" cy="2139733"/>
          </a:xfrm>
          <a:prstGeom prst="rect">
            <a:avLst/>
          </a:prstGeom>
          <a:noFill/>
          <a:ln>
            <a:noFill/>
          </a:ln>
        </p:spPr>
      </p:pic>
      <p:pic>
        <p:nvPicPr>
          <p:cNvPr id="292" name="Google Shape;292;p24"/>
          <p:cNvPicPr preferRelativeResize="0"/>
          <p:nvPr/>
        </p:nvPicPr>
        <p:blipFill rotWithShape="1">
          <a:blip r:embed="rId4">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5"/>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Installation de Git</a:t>
            </a:r>
            <a:endParaRPr/>
          </a:p>
        </p:txBody>
      </p:sp>
      <p:sp>
        <p:nvSpPr>
          <p:cNvPr id="298" name="Google Shape;298;p25"/>
          <p:cNvSpPr txBox="1"/>
          <p:nvPr>
            <p:ph idx="1" type="body"/>
          </p:nvPr>
        </p:nvSpPr>
        <p:spPr>
          <a:xfrm>
            <a:off x="1297500" y="1567550"/>
            <a:ext cx="5609700" cy="43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400"/>
              <a:t>Vérifier la version installée :</a:t>
            </a:r>
            <a:endParaRPr b="1" sz="1400"/>
          </a:p>
        </p:txBody>
      </p:sp>
      <p:sp>
        <p:nvSpPr>
          <p:cNvPr id="299" name="Google Shape;299;p25"/>
          <p:cNvSpPr txBox="1"/>
          <p:nvPr/>
        </p:nvSpPr>
        <p:spPr>
          <a:xfrm>
            <a:off x="1393450" y="2120925"/>
            <a:ext cx="3831900" cy="27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Pour vérifier que Git est bien installé et que vous avez la bonne version, ouvrez une invite de commande sur votre ordinateur et exécutez la commande suivante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b="1" lang="en-GB">
                <a:solidFill>
                  <a:schemeClr val="dk1"/>
                </a:solidFill>
                <a:highlight>
                  <a:schemeClr val="lt1"/>
                </a:highlight>
                <a:latin typeface="Lato"/>
                <a:ea typeface="Lato"/>
                <a:cs typeface="Lato"/>
                <a:sym typeface="Lato"/>
              </a:rPr>
              <a:t># git —version</a:t>
            </a:r>
            <a:endParaRPr b="1">
              <a:solidFill>
                <a:schemeClr val="dk1"/>
              </a:solidFill>
              <a:highlight>
                <a:schemeClr val="lt1"/>
              </a:highlight>
              <a:latin typeface="Lato"/>
              <a:ea typeface="Lato"/>
              <a:cs typeface="Lato"/>
              <a:sym typeface="Lato"/>
            </a:endParaRPr>
          </a:p>
          <a:p>
            <a:pPr indent="0" lvl="0" marL="0" rtl="0" algn="l">
              <a:spcBef>
                <a:spcPts val="0"/>
              </a:spcBef>
              <a:spcAft>
                <a:spcPts val="0"/>
              </a:spcAft>
              <a:buNone/>
            </a:pPr>
            <a:r>
              <a:t/>
            </a:r>
            <a:endParaRPr>
              <a:solidFill>
                <a:schemeClr val="lt2"/>
              </a:solidFill>
              <a:highlight>
                <a:schemeClr val="dk1"/>
              </a:highlight>
              <a:latin typeface="Lato"/>
              <a:ea typeface="Lato"/>
              <a:cs typeface="Lato"/>
              <a:sym typeface="Lato"/>
            </a:endParaRPr>
          </a:p>
        </p:txBody>
      </p:sp>
      <p:pic>
        <p:nvPicPr>
          <p:cNvPr id="300" name="Google Shape;300;p25"/>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